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7" r:id="rId2"/>
    <p:sldId id="258" r:id="rId3"/>
    <p:sldId id="259" r:id="rId4"/>
    <p:sldId id="264" r:id="rId5"/>
    <p:sldId id="265" r:id="rId6"/>
    <p:sldId id="266" r:id="rId7"/>
    <p:sldId id="267" r:id="rId8"/>
    <p:sldId id="268" r:id="rId9"/>
    <p:sldId id="260" r:id="rId10"/>
    <p:sldId id="269" r:id="rId11"/>
    <p:sldId id="270" r:id="rId12"/>
    <p:sldId id="271" r:id="rId13"/>
    <p:sldId id="275" r:id="rId14"/>
    <p:sldId id="274" r:id="rId15"/>
    <p:sldId id="273" r:id="rId16"/>
    <p:sldId id="272" r:id="rId17"/>
    <p:sldId id="276" r:id="rId18"/>
    <p:sldId id="277" r:id="rId19"/>
    <p:sldId id="281" r:id="rId20"/>
    <p:sldId id="280" r:id="rId21"/>
    <p:sldId id="279" r:id="rId22"/>
    <p:sldId id="278" r:id="rId23"/>
    <p:sldId id="283" r:id="rId24"/>
    <p:sldId id="282" r:id="rId25"/>
    <p:sldId id="284" r:id="rId26"/>
    <p:sldId id="286" r:id="rId27"/>
    <p:sldId id="287" r:id="rId28"/>
    <p:sldId id="288" r:id="rId29"/>
    <p:sldId id="289" r:id="rId30"/>
    <p:sldId id="290" r:id="rId31"/>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8" d="100"/>
          <a:sy n="108" d="100"/>
        </p:scale>
        <p:origin x="-5432" y="-19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1B323E-3ED3-C045-BC37-8C5404F77D64}" type="datetimeFigureOut">
              <a:rPr lang="de-DE" smtClean="0"/>
              <a:t>14.05.14</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6FB112-A6C7-E84A-BAC2-8E01CEFB44E9}" type="slidenum">
              <a:rPr lang="de-DE" smtClean="0"/>
              <a:t>‹Nr.›</a:t>
            </a:fld>
            <a:endParaRPr lang="de-DE"/>
          </a:p>
        </p:txBody>
      </p:sp>
    </p:spTree>
    <p:extLst>
      <p:ext uri="{BB962C8B-B14F-4D97-AF65-F5344CB8AC3E}">
        <p14:creationId xmlns:p14="http://schemas.microsoft.com/office/powerpoint/2010/main" val="37390632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C6FB112-A6C7-E84A-BAC2-8E01CEFB44E9}" type="slidenum">
              <a:rPr lang="de-DE" smtClean="0"/>
              <a:t>17</a:t>
            </a:fld>
            <a:endParaRPr lang="de-DE"/>
          </a:p>
        </p:txBody>
      </p:sp>
    </p:spTree>
    <p:extLst>
      <p:ext uri="{BB962C8B-B14F-4D97-AF65-F5344CB8AC3E}">
        <p14:creationId xmlns:p14="http://schemas.microsoft.com/office/powerpoint/2010/main" val="3144216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C6FB112-A6C7-E84A-BAC2-8E01CEFB44E9}" type="slidenum">
              <a:rPr lang="de-DE" smtClean="0"/>
              <a:t>27</a:t>
            </a:fld>
            <a:endParaRPr lang="de-DE"/>
          </a:p>
        </p:txBody>
      </p:sp>
    </p:spTree>
    <p:extLst>
      <p:ext uri="{BB962C8B-B14F-4D97-AF65-F5344CB8AC3E}">
        <p14:creationId xmlns:p14="http://schemas.microsoft.com/office/powerpoint/2010/main" val="3144216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C6FB112-A6C7-E84A-BAC2-8E01CEFB44E9}" type="slidenum">
              <a:rPr lang="de-DE" smtClean="0"/>
              <a:t>18</a:t>
            </a:fld>
            <a:endParaRPr lang="de-DE"/>
          </a:p>
        </p:txBody>
      </p:sp>
    </p:spTree>
    <p:extLst>
      <p:ext uri="{BB962C8B-B14F-4D97-AF65-F5344CB8AC3E}">
        <p14:creationId xmlns:p14="http://schemas.microsoft.com/office/powerpoint/2010/main" val="3144216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C6FB112-A6C7-E84A-BAC2-8E01CEFB44E9}" type="slidenum">
              <a:rPr lang="de-DE" smtClean="0"/>
              <a:t>20</a:t>
            </a:fld>
            <a:endParaRPr lang="de-DE"/>
          </a:p>
        </p:txBody>
      </p:sp>
    </p:spTree>
    <p:extLst>
      <p:ext uri="{BB962C8B-B14F-4D97-AF65-F5344CB8AC3E}">
        <p14:creationId xmlns:p14="http://schemas.microsoft.com/office/powerpoint/2010/main" val="3144216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C6FB112-A6C7-E84A-BAC2-8E01CEFB44E9}" type="slidenum">
              <a:rPr lang="de-DE" smtClean="0"/>
              <a:t>21</a:t>
            </a:fld>
            <a:endParaRPr lang="de-DE"/>
          </a:p>
        </p:txBody>
      </p:sp>
    </p:spTree>
    <p:extLst>
      <p:ext uri="{BB962C8B-B14F-4D97-AF65-F5344CB8AC3E}">
        <p14:creationId xmlns:p14="http://schemas.microsoft.com/office/powerpoint/2010/main" val="3144216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C6FB112-A6C7-E84A-BAC2-8E01CEFB44E9}" type="slidenum">
              <a:rPr lang="de-DE" smtClean="0"/>
              <a:t>22</a:t>
            </a:fld>
            <a:endParaRPr lang="de-DE"/>
          </a:p>
        </p:txBody>
      </p:sp>
    </p:spTree>
    <p:extLst>
      <p:ext uri="{BB962C8B-B14F-4D97-AF65-F5344CB8AC3E}">
        <p14:creationId xmlns:p14="http://schemas.microsoft.com/office/powerpoint/2010/main" val="3144216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C6FB112-A6C7-E84A-BAC2-8E01CEFB44E9}" type="slidenum">
              <a:rPr lang="de-DE" smtClean="0"/>
              <a:t>23</a:t>
            </a:fld>
            <a:endParaRPr lang="de-DE"/>
          </a:p>
        </p:txBody>
      </p:sp>
    </p:spTree>
    <p:extLst>
      <p:ext uri="{BB962C8B-B14F-4D97-AF65-F5344CB8AC3E}">
        <p14:creationId xmlns:p14="http://schemas.microsoft.com/office/powerpoint/2010/main" val="3144216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C6FB112-A6C7-E84A-BAC2-8E01CEFB44E9}" type="slidenum">
              <a:rPr lang="de-DE" smtClean="0"/>
              <a:t>24</a:t>
            </a:fld>
            <a:endParaRPr lang="de-DE"/>
          </a:p>
        </p:txBody>
      </p:sp>
    </p:spTree>
    <p:extLst>
      <p:ext uri="{BB962C8B-B14F-4D97-AF65-F5344CB8AC3E}">
        <p14:creationId xmlns:p14="http://schemas.microsoft.com/office/powerpoint/2010/main" val="3144216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C6FB112-A6C7-E84A-BAC2-8E01CEFB44E9}" type="slidenum">
              <a:rPr lang="de-DE" smtClean="0"/>
              <a:t>25</a:t>
            </a:fld>
            <a:endParaRPr lang="de-DE"/>
          </a:p>
        </p:txBody>
      </p:sp>
    </p:spTree>
    <p:extLst>
      <p:ext uri="{BB962C8B-B14F-4D97-AF65-F5344CB8AC3E}">
        <p14:creationId xmlns:p14="http://schemas.microsoft.com/office/powerpoint/2010/main" val="3144216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C6FB112-A6C7-E84A-BAC2-8E01CEFB44E9}" type="slidenum">
              <a:rPr lang="de-DE" smtClean="0"/>
              <a:t>26</a:t>
            </a:fld>
            <a:endParaRPr lang="de-DE"/>
          </a:p>
        </p:txBody>
      </p:sp>
    </p:spTree>
    <p:extLst>
      <p:ext uri="{BB962C8B-B14F-4D97-AF65-F5344CB8AC3E}">
        <p14:creationId xmlns:p14="http://schemas.microsoft.com/office/powerpoint/2010/main" val="3144216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CH"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smtClean="0"/>
              <a:t>Master-Untertitelformat bearbeiten</a:t>
            </a:r>
            <a:endParaRPr lang="de-DE"/>
          </a:p>
        </p:txBody>
      </p:sp>
      <p:sp>
        <p:nvSpPr>
          <p:cNvPr id="4" name="Datumsplatzhalter 3"/>
          <p:cNvSpPr>
            <a:spLocks noGrp="1"/>
          </p:cNvSpPr>
          <p:nvPr>
            <p:ph type="dt" sz="half" idx="10"/>
          </p:nvPr>
        </p:nvSpPr>
        <p:spPr/>
        <p:txBody>
          <a:bodyPr/>
          <a:lstStyle/>
          <a:p>
            <a:fld id="{5D27EA4D-5C75-C641-A957-E0FE71EA98C2}" type="datetimeFigureOut">
              <a:rPr lang="de-DE" smtClean="0"/>
              <a:t>14.05.14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76E139A-5C57-F146-9BA6-60F1C70C649F}" type="slidenum">
              <a:rPr lang="de-DE" smtClean="0"/>
              <a:t>‹Nr.›</a:t>
            </a:fld>
            <a:endParaRPr lang="de-DE"/>
          </a:p>
        </p:txBody>
      </p:sp>
    </p:spTree>
    <p:extLst>
      <p:ext uri="{BB962C8B-B14F-4D97-AF65-F5344CB8AC3E}">
        <p14:creationId xmlns:p14="http://schemas.microsoft.com/office/powerpoint/2010/main" val="1351068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Datumsplatzhalter 3"/>
          <p:cNvSpPr>
            <a:spLocks noGrp="1"/>
          </p:cNvSpPr>
          <p:nvPr>
            <p:ph type="dt" sz="half" idx="10"/>
          </p:nvPr>
        </p:nvSpPr>
        <p:spPr/>
        <p:txBody>
          <a:bodyPr/>
          <a:lstStyle/>
          <a:p>
            <a:fld id="{5D27EA4D-5C75-C641-A957-E0FE71EA98C2}" type="datetimeFigureOut">
              <a:rPr lang="de-DE" smtClean="0"/>
              <a:t>14.05.14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76E139A-5C57-F146-9BA6-60F1C70C649F}" type="slidenum">
              <a:rPr lang="de-DE" smtClean="0"/>
              <a:t>‹Nr.›</a:t>
            </a:fld>
            <a:endParaRPr lang="de-DE"/>
          </a:p>
        </p:txBody>
      </p:sp>
    </p:spTree>
    <p:extLst>
      <p:ext uri="{BB962C8B-B14F-4D97-AF65-F5344CB8AC3E}">
        <p14:creationId xmlns:p14="http://schemas.microsoft.com/office/powerpoint/2010/main" val="3480837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CH"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Datumsplatzhalter 3"/>
          <p:cNvSpPr>
            <a:spLocks noGrp="1"/>
          </p:cNvSpPr>
          <p:nvPr>
            <p:ph type="dt" sz="half" idx="10"/>
          </p:nvPr>
        </p:nvSpPr>
        <p:spPr/>
        <p:txBody>
          <a:bodyPr/>
          <a:lstStyle/>
          <a:p>
            <a:fld id="{5D27EA4D-5C75-C641-A957-E0FE71EA98C2}" type="datetimeFigureOut">
              <a:rPr lang="de-DE" smtClean="0"/>
              <a:t>14.05.14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76E139A-5C57-F146-9BA6-60F1C70C649F}" type="slidenum">
              <a:rPr lang="de-DE" smtClean="0"/>
              <a:t>‹Nr.›</a:t>
            </a:fld>
            <a:endParaRPr lang="de-DE"/>
          </a:p>
        </p:txBody>
      </p:sp>
    </p:spTree>
    <p:extLst>
      <p:ext uri="{BB962C8B-B14F-4D97-AF65-F5344CB8AC3E}">
        <p14:creationId xmlns:p14="http://schemas.microsoft.com/office/powerpoint/2010/main" val="453038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DE"/>
          </a:p>
        </p:txBody>
      </p:sp>
      <p:sp>
        <p:nvSpPr>
          <p:cNvPr id="3" name="Inhaltsplatzhalter 2"/>
          <p:cNvSpPr>
            <a:spLocks noGrp="1"/>
          </p:cNvSpPr>
          <p:nvPr>
            <p:ph idx="1"/>
          </p:nvPr>
        </p:nvSpPr>
        <p:spPr/>
        <p:txBody>
          <a:body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Datumsplatzhalter 3"/>
          <p:cNvSpPr>
            <a:spLocks noGrp="1"/>
          </p:cNvSpPr>
          <p:nvPr>
            <p:ph type="dt" sz="half" idx="10"/>
          </p:nvPr>
        </p:nvSpPr>
        <p:spPr/>
        <p:txBody>
          <a:bodyPr/>
          <a:lstStyle/>
          <a:p>
            <a:fld id="{5D27EA4D-5C75-C641-A957-E0FE71EA98C2}" type="datetimeFigureOut">
              <a:rPr lang="de-DE" smtClean="0"/>
              <a:t>14.05.14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76E139A-5C57-F146-9BA6-60F1C70C649F}" type="slidenum">
              <a:rPr lang="de-DE" smtClean="0"/>
              <a:t>‹Nr.›</a:t>
            </a:fld>
            <a:endParaRPr lang="de-DE"/>
          </a:p>
        </p:txBody>
      </p:sp>
    </p:spTree>
    <p:extLst>
      <p:ext uri="{BB962C8B-B14F-4D97-AF65-F5344CB8AC3E}">
        <p14:creationId xmlns:p14="http://schemas.microsoft.com/office/powerpoint/2010/main" val="2896760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CH"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smtClean="0"/>
              <a:t>Mastertextformat bearbeiten</a:t>
            </a:r>
          </a:p>
        </p:txBody>
      </p:sp>
      <p:sp>
        <p:nvSpPr>
          <p:cNvPr id="4" name="Datumsplatzhalter 3"/>
          <p:cNvSpPr>
            <a:spLocks noGrp="1"/>
          </p:cNvSpPr>
          <p:nvPr>
            <p:ph type="dt" sz="half" idx="10"/>
          </p:nvPr>
        </p:nvSpPr>
        <p:spPr/>
        <p:txBody>
          <a:bodyPr/>
          <a:lstStyle/>
          <a:p>
            <a:fld id="{5D27EA4D-5C75-C641-A957-E0FE71EA98C2}" type="datetimeFigureOut">
              <a:rPr lang="de-DE" smtClean="0"/>
              <a:t>14.05.14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76E139A-5C57-F146-9BA6-60F1C70C649F}" type="slidenum">
              <a:rPr lang="de-DE" smtClean="0"/>
              <a:t>‹Nr.›</a:t>
            </a:fld>
            <a:endParaRPr lang="de-DE"/>
          </a:p>
        </p:txBody>
      </p:sp>
    </p:spTree>
    <p:extLst>
      <p:ext uri="{BB962C8B-B14F-4D97-AF65-F5344CB8AC3E}">
        <p14:creationId xmlns:p14="http://schemas.microsoft.com/office/powerpoint/2010/main" val="3694286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5" name="Datumsplatzhalter 4"/>
          <p:cNvSpPr>
            <a:spLocks noGrp="1"/>
          </p:cNvSpPr>
          <p:nvPr>
            <p:ph type="dt" sz="half" idx="10"/>
          </p:nvPr>
        </p:nvSpPr>
        <p:spPr/>
        <p:txBody>
          <a:bodyPr/>
          <a:lstStyle/>
          <a:p>
            <a:fld id="{5D27EA4D-5C75-C641-A957-E0FE71EA98C2}" type="datetimeFigureOut">
              <a:rPr lang="de-DE" smtClean="0"/>
              <a:t>14.05.14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76E139A-5C57-F146-9BA6-60F1C70C649F}" type="slidenum">
              <a:rPr lang="de-DE" smtClean="0"/>
              <a:t>‹Nr.›</a:t>
            </a:fld>
            <a:endParaRPr lang="de-DE"/>
          </a:p>
        </p:txBody>
      </p:sp>
    </p:spTree>
    <p:extLst>
      <p:ext uri="{BB962C8B-B14F-4D97-AF65-F5344CB8AC3E}">
        <p14:creationId xmlns:p14="http://schemas.microsoft.com/office/powerpoint/2010/main" val="2104413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CH"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7" name="Datumsplatzhalter 6"/>
          <p:cNvSpPr>
            <a:spLocks noGrp="1"/>
          </p:cNvSpPr>
          <p:nvPr>
            <p:ph type="dt" sz="half" idx="10"/>
          </p:nvPr>
        </p:nvSpPr>
        <p:spPr/>
        <p:txBody>
          <a:bodyPr/>
          <a:lstStyle/>
          <a:p>
            <a:fld id="{5D27EA4D-5C75-C641-A957-E0FE71EA98C2}" type="datetimeFigureOut">
              <a:rPr lang="de-DE" smtClean="0"/>
              <a:t>14.05.14</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276E139A-5C57-F146-9BA6-60F1C70C649F}" type="slidenum">
              <a:rPr lang="de-DE" smtClean="0"/>
              <a:t>‹Nr.›</a:t>
            </a:fld>
            <a:endParaRPr lang="de-DE"/>
          </a:p>
        </p:txBody>
      </p:sp>
    </p:spTree>
    <p:extLst>
      <p:ext uri="{BB962C8B-B14F-4D97-AF65-F5344CB8AC3E}">
        <p14:creationId xmlns:p14="http://schemas.microsoft.com/office/powerpoint/2010/main" val="4080903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DE"/>
          </a:p>
        </p:txBody>
      </p:sp>
      <p:sp>
        <p:nvSpPr>
          <p:cNvPr id="3" name="Datumsplatzhalter 2"/>
          <p:cNvSpPr>
            <a:spLocks noGrp="1"/>
          </p:cNvSpPr>
          <p:nvPr>
            <p:ph type="dt" sz="half" idx="10"/>
          </p:nvPr>
        </p:nvSpPr>
        <p:spPr/>
        <p:txBody>
          <a:bodyPr/>
          <a:lstStyle/>
          <a:p>
            <a:fld id="{5D27EA4D-5C75-C641-A957-E0FE71EA98C2}" type="datetimeFigureOut">
              <a:rPr lang="de-DE" smtClean="0"/>
              <a:t>14.05.14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276E139A-5C57-F146-9BA6-60F1C70C649F}" type="slidenum">
              <a:rPr lang="de-DE" smtClean="0"/>
              <a:t>‹Nr.›</a:t>
            </a:fld>
            <a:endParaRPr lang="de-DE"/>
          </a:p>
        </p:txBody>
      </p:sp>
    </p:spTree>
    <p:extLst>
      <p:ext uri="{BB962C8B-B14F-4D97-AF65-F5344CB8AC3E}">
        <p14:creationId xmlns:p14="http://schemas.microsoft.com/office/powerpoint/2010/main" val="727218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D27EA4D-5C75-C641-A957-E0FE71EA98C2}" type="datetimeFigureOut">
              <a:rPr lang="de-DE" smtClean="0"/>
              <a:t>14.05.14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276E139A-5C57-F146-9BA6-60F1C70C649F}" type="slidenum">
              <a:rPr lang="de-DE" smtClean="0"/>
              <a:t>‹Nr.›</a:t>
            </a:fld>
            <a:endParaRPr lang="de-DE"/>
          </a:p>
        </p:txBody>
      </p:sp>
    </p:spTree>
    <p:extLst>
      <p:ext uri="{BB962C8B-B14F-4D97-AF65-F5344CB8AC3E}">
        <p14:creationId xmlns:p14="http://schemas.microsoft.com/office/powerpoint/2010/main" val="4152990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CH"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Mastertextformat bearbeiten</a:t>
            </a:r>
          </a:p>
        </p:txBody>
      </p:sp>
      <p:sp>
        <p:nvSpPr>
          <p:cNvPr id="5" name="Datumsplatzhalter 4"/>
          <p:cNvSpPr>
            <a:spLocks noGrp="1"/>
          </p:cNvSpPr>
          <p:nvPr>
            <p:ph type="dt" sz="half" idx="10"/>
          </p:nvPr>
        </p:nvSpPr>
        <p:spPr/>
        <p:txBody>
          <a:bodyPr/>
          <a:lstStyle/>
          <a:p>
            <a:fld id="{5D27EA4D-5C75-C641-A957-E0FE71EA98C2}" type="datetimeFigureOut">
              <a:rPr lang="de-DE" smtClean="0"/>
              <a:t>14.05.14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76E139A-5C57-F146-9BA6-60F1C70C649F}" type="slidenum">
              <a:rPr lang="de-DE" smtClean="0"/>
              <a:t>‹Nr.›</a:t>
            </a:fld>
            <a:endParaRPr lang="de-DE"/>
          </a:p>
        </p:txBody>
      </p:sp>
    </p:spTree>
    <p:extLst>
      <p:ext uri="{BB962C8B-B14F-4D97-AF65-F5344CB8AC3E}">
        <p14:creationId xmlns:p14="http://schemas.microsoft.com/office/powerpoint/2010/main" val="412585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CH"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Mastertextformat bearbeiten</a:t>
            </a:r>
          </a:p>
        </p:txBody>
      </p:sp>
      <p:sp>
        <p:nvSpPr>
          <p:cNvPr id="5" name="Datumsplatzhalter 4"/>
          <p:cNvSpPr>
            <a:spLocks noGrp="1"/>
          </p:cNvSpPr>
          <p:nvPr>
            <p:ph type="dt" sz="half" idx="10"/>
          </p:nvPr>
        </p:nvSpPr>
        <p:spPr/>
        <p:txBody>
          <a:bodyPr/>
          <a:lstStyle/>
          <a:p>
            <a:fld id="{5D27EA4D-5C75-C641-A957-E0FE71EA98C2}" type="datetimeFigureOut">
              <a:rPr lang="de-DE" smtClean="0"/>
              <a:t>14.05.14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76E139A-5C57-F146-9BA6-60F1C70C649F}" type="slidenum">
              <a:rPr lang="de-DE" smtClean="0"/>
              <a:t>‹Nr.›</a:t>
            </a:fld>
            <a:endParaRPr lang="de-DE"/>
          </a:p>
        </p:txBody>
      </p:sp>
    </p:spTree>
    <p:extLst>
      <p:ext uri="{BB962C8B-B14F-4D97-AF65-F5344CB8AC3E}">
        <p14:creationId xmlns:p14="http://schemas.microsoft.com/office/powerpoint/2010/main" val="5349386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CH" smtClean="0"/>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27EA4D-5C75-C641-A957-E0FE71EA98C2}" type="datetimeFigureOut">
              <a:rPr lang="de-DE" smtClean="0"/>
              <a:t>14.05.14</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6E139A-5C57-F146-9BA6-60F1C70C649F}" type="slidenum">
              <a:rPr lang="de-DE" smtClean="0"/>
              <a:t>‹Nr.›</a:t>
            </a:fld>
            <a:endParaRPr lang="de-DE"/>
          </a:p>
        </p:txBody>
      </p:sp>
    </p:spTree>
    <p:extLst>
      <p:ext uri="{BB962C8B-B14F-4D97-AF65-F5344CB8AC3E}">
        <p14:creationId xmlns:p14="http://schemas.microsoft.com/office/powerpoint/2010/main" val="31458581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 Id="rId3"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5.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765175"/>
            <a:ext cx="8936038"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extfeld 2"/>
          <p:cNvSpPr txBox="1">
            <a:spLocks noChangeArrowheads="1"/>
          </p:cNvSpPr>
          <p:nvPr/>
        </p:nvSpPr>
        <p:spPr bwMode="auto">
          <a:xfrm>
            <a:off x="890588" y="-1460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de-DE" sz="1800"/>
          </a:p>
        </p:txBody>
      </p:sp>
      <p:sp>
        <p:nvSpPr>
          <p:cNvPr id="13315" name="Textfeld 3"/>
          <p:cNvSpPr txBox="1">
            <a:spLocks noChangeArrowheads="1"/>
          </p:cNvSpPr>
          <p:nvPr/>
        </p:nvSpPr>
        <p:spPr bwMode="auto">
          <a:xfrm>
            <a:off x="890588" y="3206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de-DE" sz="1800"/>
          </a:p>
        </p:txBody>
      </p:sp>
      <p:sp>
        <p:nvSpPr>
          <p:cNvPr id="2" name="Textfeld 1"/>
          <p:cNvSpPr txBox="1"/>
          <p:nvPr/>
        </p:nvSpPr>
        <p:spPr>
          <a:xfrm>
            <a:off x="900113" y="2205038"/>
            <a:ext cx="142875" cy="144462"/>
          </a:xfrm>
          <a:prstGeom prst="star6">
            <a:avLst/>
          </a:prstGeom>
          <a:solidFill>
            <a:srgbClr val="FF0000"/>
          </a:solidFill>
        </p:spPr>
        <p:txBody>
          <a:bodyPr>
            <a:spAutoFit/>
          </a:bodyPr>
          <a:lstStyle/>
          <a:p>
            <a:pPr>
              <a:defRPr/>
            </a:pPr>
            <a:endParaRPr lang="de-DE" dirty="0"/>
          </a:p>
        </p:txBody>
      </p:sp>
      <p:sp>
        <p:nvSpPr>
          <p:cNvPr id="6" name="Textfeld 5"/>
          <p:cNvSpPr txBox="1"/>
          <p:nvPr/>
        </p:nvSpPr>
        <p:spPr>
          <a:xfrm>
            <a:off x="1331913" y="2420938"/>
            <a:ext cx="144462" cy="144462"/>
          </a:xfrm>
          <a:prstGeom prst="star6">
            <a:avLst/>
          </a:prstGeom>
          <a:solidFill>
            <a:srgbClr val="FF0000"/>
          </a:solidFill>
        </p:spPr>
        <p:txBody>
          <a:bodyPr>
            <a:spAutoFit/>
          </a:bodyPr>
          <a:lstStyle/>
          <a:p>
            <a:pPr>
              <a:defRPr/>
            </a:pPr>
            <a:endParaRPr lang="de-DE" dirty="0"/>
          </a:p>
        </p:txBody>
      </p:sp>
      <p:sp>
        <p:nvSpPr>
          <p:cNvPr id="7" name="Textfeld 6"/>
          <p:cNvSpPr txBox="1"/>
          <p:nvPr/>
        </p:nvSpPr>
        <p:spPr>
          <a:xfrm>
            <a:off x="1258888" y="2636838"/>
            <a:ext cx="144462" cy="144462"/>
          </a:xfrm>
          <a:prstGeom prst="star6">
            <a:avLst/>
          </a:prstGeom>
          <a:solidFill>
            <a:schemeClr val="tx2"/>
          </a:solidFill>
        </p:spPr>
        <p:txBody>
          <a:bodyPr>
            <a:spAutoFit/>
          </a:bodyPr>
          <a:lstStyle/>
          <a:p>
            <a:pPr>
              <a:defRPr/>
            </a:pPr>
            <a:endParaRPr lang="de-DE" dirty="0"/>
          </a:p>
        </p:txBody>
      </p:sp>
      <p:sp>
        <p:nvSpPr>
          <p:cNvPr id="8" name="Textfeld 7"/>
          <p:cNvSpPr txBox="1"/>
          <p:nvPr/>
        </p:nvSpPr>
        <p:spPr>
          <a:xfrm>
            <a:off x="1619250" y="3068638"/>
            <a:ext cx="144463" cy="144462"/>
          </a:xfrm>
          <a:prstGeom prst="star6">
            <a:avLst/>
          </a:prstGeom>
          <a:solidFill>
            <a:schemeClr val="tx2"/>
          </a:solidFill>
        </p:spPr>
        <p:txBody>
          <a:bodyPr>
            <a:spAutoFit/>
          </a:bodyPr>
          <a:lstStyle/>
          <a:p>
            <a:pPr>
              <a:defRPr/>
            </a:pPr>
            <a:endParaRPr lang="de-DE" dirty="0"/>
          </a:p>
        </p:txBody>
      </p:sp>
      <p:sp>
        <p:nvSpPr>
          <p:cNvPr id="9" name="Textfeld 8"/>
          <p:cNvSpPr txBox="1"/>
          <p:nvPr/>
        </p:nvSpPr>
        <p:spPr>
          <a:xfrm>
            <a:off x="2411413" y="1844675"/>
            <a:ext cx="144462" cy="144463"/>
          </a:xfrm>
          <a:prstGeom prst="star6">
            <a:avLst/>
          </a:prstGeom>
          <a:solidFill>
            <a:srgbClr val="FF0000"/>
          </a:solidFill>
        </p:spPr>
        <p:txBody>
          <a:bodyPr>
            <a:spAutoFit/>
          </a:bodyPr>
          <a:lstStyle/>
          <a:p>
            <a:pPr>
              <a:defRPr/>
            </a:pPr>
            <a:endParaRPr lang="de-DE" dirty="0"/>
          </a:p>
        </p:txBody>
      </p:sp>
      <p:sp>
        <p:nvSpPr>
          <p:cNvPr id="10" name="Textfeld 9"/>
          <p:cNvSpPr txBox="1"/>
          <p:nvPr/>
        </p:nvSpPr>
        <p:spPr>
          <a:xfrm>
            <a:off x="1979613" y="1628775"/>
            <a:ext cx="144462" cy="144463"/>
          </a:xfrm>
          <a:prstGeom prst="star6">
            <a:avLst/>
          </a:prstGeom>
          <a:solidFill>
            <a:srgbClr val="FF0000"/>
          </a:solidFill>
        </p:spPr>
        <p:txBody>
          <a:bodyPr>
            <a:spAutoFit/>
          </a:bodyPr>
          <a:lstStyle/>
          <a:p>
            <a:pPr>
              <a:defRPr/>
            </a:pPr>
            <a:endParaRPr lang="de-DE" dirty="0"/>
          </a:p>
        </p:txBody>
      </p:sp>
      <p:sp>
        <p:nvSpPr>
          <p:cNvPr id="11" name="Textfeld 10"/>
          <p:cNvSpPr txBox="1"/>
          <p:nvPr/>
        </p:nvSpPr>
        <p:spPr>
          <a:xfrm>
            <a:off x="5292725" y="2133600"/>
            <a:ext cx="142875" cy="142875"/>
          </a:xfrm>
          <a:prstGeom prst="star6">
            <a:avLst/>
          </a:prstGeom>
          <a:solidFill>
            <a:schemeClr val="tx2"/>
          </a:solidFill>
        </p:spPr>
        <p:txBody>
          <a:bodyPr>
            <a:spAutoFit/>
          </a:bodyPr>
          <a:lstStyle/>
          <a:p>
            <a:pPr>
              <a:defRPr/>
            </a:pPr>
            <a:endParaRPr lang="de-DE" dirty="0"/>
          </a:p>
        </p:txBody>
      </p:sp>
      <p:sp>
        <p:nvSpPr>
          <p:cNvPr id="12" name="Textfeld 11"/>
          <p:cNvSpPr txBox="1"/>
          <p:nvPr/>
        </p:nvSpPr>
        <p:spPr>
          <a:xfrm>
            <a:off x="3059113" y="2565400"/>
            <a:ext cx="144462" cy="142875"/>
          </a:xfrm>
          <a:prstGeom prst="star6">
            <a:avLst/>
          </a:prstGeom>
          <a:solidFill>
            <a:schemeClr val="tx2"/>
          </a:solidFill>
        </p:spPr>
        <p:txBody>
          <a:bodyPr>
            <a:spAutoFit/>
          </a:bodyPr>
          <a:lstStyle/>
          <a:p>
            <a:pPr>
              <a:defRPr/>
            </a:pPr>
            <a:endParaRPr lang="de-DE" dirty="0"/>
          </a:p>
        </p:txBody>
      </p:sp>
    </p:spTree>
    <p:extLst>
      <p:ext uri="{BB962C8B-B14F-4D97-AF65-F5344CB8AC3E}">
        <p14:creationId xmlns:p14="http://schemas.microsoft.com/office/powerpoint/2010/main" val="370373748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80433" y="292733"/>
            <a:ext cx="8769253" cy="5790410"/>
          </a:xfrm>
        </p:spPr>
        <p:txBody>
          <a:bodyPr>
            <a:normAutofit/>
          </a:bodyPr>
          <a:lstStyle/>
          <a:p>
            <a:pPr marL="0" indent="0">
              <a:buNone/>
            </a:pPr>
            <a:r>
              <a:rPr lang="de-DE" sz="2400" u="sng" dirty="0" smtClean="0"/>
              <a:t>Welche Beobachtungen hat Darwin auf seiner Reise gemacht?</a:t>
            </a:r>
          </a:p>
          <a:p>
            <a:pPr marL="0" indent="0">
              <a:buNone/>
            </a:pPr>
            <a:endParaRPr lang="de-DE" sz="2400" u="sng" dirty="0"/>
          </a:p>
          <a:p>
            <a:r>
              <a:rPr lang="de-DE" sz="2400" dirty="0" smtClean="0"/>
              <a:t>Neue Spezies! (ca. 2/3 unbekannt)</a:t>
            </a:r>
          </a:p>
          <a:p>
            <a:r>
              <a:rPr lang="de-DE" sz="2400" dirty="0" smtClean="0"/>
              <a:t>Geologische Ereignisse: Vulkane, Erdbeben (vgl. Lyells </a:t>
            </a:r>
            <a:r>
              <a:rPr lang="de-DE" sz="2400" dirty="0" err="1" smtClean="0"/>
              <a:t>Gradualismus</a:t>
            </a:r>
            <a:r>
              <a:rPr lang="de-DE" sz="2400" dirty="0" smtClean="0"/>
              <a:t>)</a:t>
            </a:r>
          </a:p>
          <a:p>
            <a:r>
              <a:rPr lang="de-DE" sz="2400" dirty="0" smtClean="0"/>
              <a:t>Überschuss an Nachkommen, begrenzte Ressourcen (vgl. Malthus)</a:t>
            </a:r>
          </a:p>
          <a:p>
            <a:r>
              <a:rPr lang="de-DE" sz="2400" dirty="0" smtClean="0"/>
              <a:t>Fossilien: 	 - Marine Fossilien in den Anden</a:t>
            </a:r>
            <a:br>
              <a:rPr lang="de-DE" sz="2400" dirty="0" smtClean="0"/>
            </a:br>
            <a:r>
              <a:rPr lang="de-DE" sz="2400" dirty="0" smtClean="0"/>
              <a:t>				 - Elefanten in Südamerika</a:t>
            </a:r>
          </a:p>
          <a:p>
            <a:r>
              <a:rPr lang="de-DE" sz="2400" dirty="0" smtClean="0"/>
              <a:t>Rudimente: - Flügel bei Pinguinen etc.</a:t>
            </a:r>
          </a:p>
          <a:p>
            <a:r>
              <a:rPr lang="de-DE" sz="2400" dirty="0" smtClean="0"/>
              <a:t>Vielfalt der Habitate, Unterschiede in den Umweltbedingungen</a:t>
            </a:r>
          </a:p>
          <a:p>
            <a:r>
              <a:rPr lang="de-DE" sz="2400" b="1" dirty="0" smtClean="0"/>
              <a:t>Unterschiedliche, aber verwandte Arten in unterschiedlichen Habitaten!! (Galapagos Inseln)</a:t>
            </a:r>
            <a:endParaRPr lang="de-DE" sz="2400" b="1" dirty="0"/>
          </a:p>
        </p:txBody>
      </p:sp>
    </p:spTree>
    <p:extLst>
      <p:ext uri="{BB962C8B-B14F-4D97-AF65-F5344CB8AC3E}">
        <p14:creationId xmlns:p14="http://schemas.microsoft.com/office/powerpoint/2010/main" val="28746211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65101" y="64784"/>
            <a:ext cx="8481618" cy="475780"/>
          </a:xfrm>
        </p:spPr>
        <p:txBody>
          <a:bodyPr>
            <a:normAutofit/>
          </a:bodyPr>
          <a:lstStyle/>
          <a:p>
            <a:pPr marL="0" indent="0">
              <a:buNone/>
            </a:pPr>
            <a:r>
              <a:rPr lang="de-DE" sz="2400" u="sng" dirty="0" smtClean="0"/>
              <a:t>Das „</a:t>
            </a:r>
            <a:r>
              <a:rPr lang="de-DE" sz="2400" u="sng" dirty="0" err="1" smtClean="0"/>
              <a:t>Ternate</a:t>
            </a:r>
            <a:r>
              <a:rPr lang="de-DE" sz="2400" u="sng" dirty="0" smtClean="0"/>
              <a:t>-Manuskript“</a:t>
            </a:r>
            <a:endParaRPr lang="de-DE" sz="2400" u="sng" dirty="0"/>
          </a:p>
        </p:txBody>
      </p:sp>
      <p:pic>
        <p:nvPicPr>
          <p:cNvPr id="2" name="Bild 1" descr="Darwin, Wallace - 185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044" y="625231"/>
            <a:ext cx="3683162" cy="6143344"/>
          </a:xfrm>
          <a:prstGeom prst="rect">
            <a:avLst/>
          </a:prstGeom>
        </p:spPr>
      </p:pic>
      <p:pic>
        <p:nvPicPr>
          <p:cNvPr id="4" name="Bild 3" descr="Darwin, Wallace - 185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6067" y="625231"/>
            <a:ext cx="3683163" cy="6143345"/>
          </a:xfrm>
          <a:prstGeom prst="rect">
            <a:avLst/>
          </a:prstGeom>
        </p:spPr>
      </p:pic>
    </p:spTree>
    <p:extLst>
      <p:ext uri="{BB962C8B-B14F-4D97-AF65-F5344CB8AC3E}">
        <p14:creationId xmlns:p14="http://schemas.microsoft.com/office/powerpoint/2010/main" val="283852129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p:cNvSpPr txBox="1">
            <a:spLocks/>
          </p:cNvSpPr>
          <p:nvPr/>
        </p:nvSpPr>
        <p:spPr>
          <a:xfrm>
            <a:off x="6856715" y="5725102"/>
            <a:ext cx="1755221" cy="215884"/>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de-DE" sz="2000" dirty="0" smtClean="0"/>
              <a:t>Gregor Mendel (1822-1884)</a:t>
            </a:r>
            <a:endParaRPr lang="de-DE" dirty="0" smtClean="0"/>
          </a:p>
          <a:p>
            <a:pPr marL="0" indent="0">
              <a:buNone/>
            </a:pPr>
            <a:endParaRPr lang="de-DE" sz="1800" i="1" dirty="0"/>
          </a:p>
        </p:txBody>
      </p:sp>
      <p:pic>
        <p:nvPicPr>
          <p:cNvPr id="2" name="Bild 1"/>
          <p:cNvPicPr>
            <a:picLocks noChangeAspect="1"/>
          </p:cNvPicPr>
          <p:nvPr/>
        </p:nvPicPr>
        <p:blipFill>
          <a:blip r:embed="rId2"/>
          <a:stretch>
            <a:fillRect/>
          </a:stretch>
        </p:blipFill>
        <p:spPr>
          <a:xfrm>
            <a:off x="6856715" y="4073978"/>
            <a:ext cx="1629399" cy="1651124"/>
          </a:xfrm>
          <a:prstGeom prst="rect">
            <a:avLst/>
          </a:prstGeom>
        </p:spPr>
      </p:pic>
      <p:sp>
        <p:nvSpPr>
          <p:cNvPr id="8" name="Inhaltsplatzhalter 2"/>
          <p:cNvSpPr txBox="1">
            <a:spLocks/>
          </p:cNvSpPr>
          <p:nvPr/>
        </p:nvSpPr>
        <p:spPr>
          <a:xfrm>
            <a:off x="181220" y="148461"/>
            <a:ext cx="5073373" cy="649682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de-DE" sz="1400" u="sng" dirty="0" smtClean="0"/>
          </a:p>
          <a:p>
            <a:pPr marL="0" indent="0">
              <a:buFont typeface="Arial"/>
              <a:buNone/>
            </a:pPr>
            <a:endParaRPr lang="de-DE" sz="1400" u="sng" dirty="0" smtClean="0"/>
          </a:p>
          <a:p>
            <a:pPr marL="0" indent="0">
              <a:buFont typeface="Arial"/>
              <a:buNone/>
            </a:pPr>
            <a:endParaRPr lang="de-DE" sz="1400" u="sng" dirty="0"/>
          </a:p>
          <a:p>
            <a:pPr marL="0" indent="0">
              <a:buFont typeface="Arial"/>
              <a:buNone/>
            </a:pPr>
            <a:endParaRPr lang="de-DE" sz="1400" u="sng" dirty="0"/>
          </a:p>
          <a:p>
            <a:pPr marL="0" indent="0">
              <a:buNone/>
            </a:pPr>
            <a:r>
              <a:rPr lang="de-DE" sz="1400" dirty="0" smtClean="0"/>
              <a:t>1. Uniformitätsregel</a:t>
            </a:r>
          </a:p>
          <a:p>
            <a:pPr marL="0" indent="0">
              <a:buNone/>
            </a:pPr>
            <a:endParaRPr lang="de-DE" sz="1400" dirty="0" smtClean="0"/>
          </a:p>
          <a:p>
            <a:pPr marL="0" indent="0">
              <a:buNone/>
            </a:pPr>
            <a:endParaRPr lang="de-DE" sz="1400" dirty="0"/>
          </a:p>
          <a:p>
            <a:pPr marL="0" indent="0">
              <a:buNone/>
            </a:pPr>
            <a:endParaRPr lang="de-DE" sz="1400" dirty="0" smtClean="0"/>
          </a:p>
          <a:p>
            <a:pPr marL="0" indent="0">
              <a:buNone/>
            </a:pPr>
            <a:r>
              <a:rPr lang="de-DE" sz="1400" dirty="0" smtClean="0"/>
              <a:t>2. Spaltungsregel</a:t>
            </a:r>
          </a:p>
          <a:p>
            <a:pPr marL="0" indent="0">
              <a:buNone/>
            </a:pPr>
            <a:endParaRPr lang="de-DE" sz="1400" dirty="0"/>
          </a:p>
          <a:p>
            <a:pPr marL="0" indent="0">
              <a:buNone/>
            </a:pPr>
            <a:endParaRPr lang="de-DE" sz="1400" dirty="0" smtClean="0"/>
          </a:p>
          <a:p>
            <a:pPr marL="0" indent="0">
              <a:buNone/>
            </a:pPr>
            <a:endParaRPr lang="de-DE" sz="1400" dirty="0"/>
          </a:p>
          <a:p>
            <a:pPr marL="0" indent="0">
              <a:buNone/>
            </a:pPr>
            <a:endParaRPr lang="de-DE" sz="1400" dirty="0" smtClean="0"/>
          </a:p>
          <a:p>
            <a:pPr marL="0" indent="0">
              <a:buNone/>
            </a:pPr>
            <a:endParaRPr lang="de-DE" sz="1400" dirty="0"/>
          </a:p>
          <a:p>
            <a:pPr marL="0" indent="0">
              <a:buNone/>
            </a:pPr>
            <a:endParaRPr lang="de-DE" sz="1400" dirty="0" smtClean="0"/>
          </a:p>
          <a:p>
            <a:pPr marL="0" indent="0">
              <a:buNone/>
            </a:pPr>
            <a:endParaRPr lang="de-DE" sz="1400" dirty="0"/>
          </a:p>
          <a:p>
            <a:pPr marL="0" indent="0">
              <a:buNone/>
            </a:pPr>
            <a:endParaRPr lang="de-DE" sz="1400" dirty="0"/>
          </a:p>
          <a:p>
            <a:pPr marL="0" indent="0">
              <a:buNone/>
            </a:pPr>
            <a:endParaRPr lang="de-DE" sz="1400" dirty="0" smtClean="0"/>
          </a:p>
          <a:p>
            <a:pPr marL="0" indent="0">
              <a:buNone/>
            </a:pPr>
            <a:endParaRPr lang="de-DE" sz="1400" dirty="0" smtClean="0"/>
          </a:p>
          <a:p>
            <a:pPr marL="0" indent="0">
              <a:buNone/>
            </a:pPr>
            <a:r>
              <a:rPr lang="de-DE" sz="1400" dirty="0" smtClean="0"/>
              <a:t>3. Unabhängigkeitsregel</a:t>
            </a:r>
          </a:p>
          <a:p>
            <a:pPr marL="0" indent="0">
              <a:buNone/>
            </a:pPr>
            <a:endParaRPr lang="de-DE" sz="1400" i="1" dirty="0"/>
          </a:p>
        </p:txBody>
      </p:sp>
      <p:pic>
        <p:nvPicPr>
          <p:cNvPr id="9" name="Bild 8"/>
          <p:cNvPicPr>
            <a:picLocks noChangeAspect="1"/>
          </p:cNvPicPr>
          <p:nvPr/>
        </p:nvPicPr>
        <p:blipFill>
          <a:blip r:embed="rId3"/>
          <a:stretch>
            <a:fillRect/>
          </a:stretch>
        </p:blipFill>
        <p:spPr>
          <a:xfrm>
            <a:off x="2304726" y="588904"/>
            <a:ext cx="1864072" cy="2254431"/>
          </a:xfrm>
          <a:prstGeom prst="rect">
            <a:avLst/>
          </a:prstGeom>
        </p:spPr>
      </p:pic>
      <p:pic>
        <p:nvPicPr>
          <p:cNvPr id="10" name="Bild 9"/>
          <p:cNvPicPr>
            <a:picLocks noChangeAspect="1"/>
          </p:cNvPicPr>
          <p:nvPr/>
        </p:nvPicPr>
        <p:blipFill>
          <a:blip r:embed="rId4"/>
          <a:stretch>
            <a:fillRect/>
          </a:stretch>
        </p:blipFill>
        <p:spPr>
          <a:xfrm>
            <a:off x="5120501" y="581016"/>
            <a:ext cx="1864072" cy="2254431"/>
          </a:xfrm>
          <a:prstGeom prst="rect">
            <a:avLst/>
          </a:prstGeom>
        </p:spPr>
      </p:pic>
      <p:sp>
        <p:nvSpPr>
          <p:cNvPr id="11" name="Inhaltsplatzhalter 2"/>
          <p:cNvSpPr txBox="1">
            <a:spLocks/>
          </p:cNvSpPr>
          <p:nvPr/>
        </p:nvSpPr>
        <p:spPr>
          <a:xfrm>
            <a:off x="5254593" y="2978689"/>
            <a:ext cx="1755221" cy="215884"/>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de-DE" sz="2000" dirty="0" smtClean="0"/>
              <a:t>intermediärer Erbgang</a:t>
            </a:r>
            <a:endParaRPr lang="de-DE" dirty="0" smtClean="0"/>
          </a:p>
          <a:p>
            <a:pPr marL="0" indent="0">
              <a:buNone/>
            </a:pPr>
            <a:endParaRPr lang="de-DE" sz="1800" i="1" dirty="0"/>
          </a:p>
        </p:txBody>
      </p:sp>
      <p:sp>
        <p:nvSpPr>
          <p:cNvPr id="12" name="Inhaltsplatzhalter 2"/>
          <p:cNvSpPr txBox="1">
            <a:spLocks/>
          </p:cNvSpPr>
          <p:nvPr/>
        </p:nvSpPr>
        <p:spPr>
          <a:xfrm>
            <a:off x="2526652" y="2978689"/>
            <a:ext cx="1755221" cy="215884"/>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de-DE" sz="2000" dirty="0" smtClean="0"/>
              <a:t>dominant-rezessiver Erbgang</a:t>
            </a:r>
            <a:endParaRPr lang="de-DE" dirty="0" smtClean="0"/>
          </a:p>
          <a:p>
            <a:pPr marL="0" indent="0">
              <a:buNone/>
            </a:pPr>
            <a:endParaRPr lang="de-DE" sz="1800" i="1" dirty="0"/>
          </a:p>
        </p:txBody>
      </p:sp>
      <p:pic>
        <p:nvPicPr>
          <p:cNvPr id="13" name="Bild 12"/>
          <p:cNvPicPr>
            <a:picLocks noChangeAspect="1"/>
          </p:cNvPicPr>
          <p:nvPr/>
        </p:nvPicPr>
        <p:blipFill>
          <a:blip r:embed="rId5"/>
          <a:stretch>
            <a:fillRect/>
          </a:stretch>
        </p:blipFill>
        <p:spPr>
          <a:xfrm>
            <a:off x="2703490" y="3348931"/>
            <a:ext cx="2606318" cy="3296358"/>
          </a:xfrm>
          <a:prstGeom prst="rect">
            <a:avLst/>
          </a:prstGeom>
        </p:spPr>
      </p:pic>
      <p:sp>
        <p:nvSpPr>
          <p:cNvPr id="14" name="Inhaltsplatzhalter 2"/>
          <p:cNvSpPr txBox="1">
            <a:spLocks/>
          </p:cNvSpPr>
          <p:nvPr/>
        </p:nvSpPr>
        <p:spPr>
          <a:xfrm>
            <a:off x="2408334" y="9872"/>
            <a:ext cx="4392975" cy="47528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e-DE" sz="2400" u="sng" dirty="0" smtClean="0"/>
              <a:t>Die </a:t>
            </a:r>
            <a:r>
              <a:rPr lang="de-DE" sz="2400" u="sng" dirty="0" err="1" smtClean="0"/>
              <a:t>Mendelschen</a:t>
            </a:r>
            <a:r>
              <a:rPr lang="de-DE" sz="2400" u="sng" dirty="0" smtClean="0"/>
              <a:t> Regeln</a:t>
            </a:r>
          </a:p>
          <a:p>
            <a:pPr marL="0" indent="0" algn="ctr">
              <a:buFont typeface="Arial"/>
              <a:buNone/>
            </a:pPr>
            <a:endParaRPr lang="de-DE" sz="2400" u="sng" dirty="0" smtClean="0"/>
          </a:p>
          <a:p>
            <a:pPr marL="0" indent="0" algn="ctr">
              <a:buNone/>
            </a:pPr>
            <a:endParaRPr lang="de-DE" sz="2400" i="1" u="sng" dirty="0"/>
          </a:p>
        </p:txBody>
      </p:sp>
    </p:spTree>
    <p:extLst>
      <p:ext uri="{BB962C8B-B14F-4D97-AF65-F5344CB8AC3E}">
        <p14:creationId xmlns:p14="http://schemas.microsoft.com/office/powerpoint/2010/main" val="243525279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p:cNvSpPr txBox="1">
            <a:spLocks/>
          </p:cNvSpPr>
          <p:nvPr/>
        </p:nvSpPr>
        <p:spPr>
          <a:xfrm>
            <a:off x="3538041" y="1091412"/>
            <a:ext cx="5605959" cy="48235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de-DE" sz="2400" u="sng" dirty="0" smtClean="0"/>
              <a:t>August Weismann (1834-1914)</a:t>
            </a:r>
            <a:endParaRPr lang="de-DE" sz="2400" dirty="0" smtClean="0"/>
          </a:p>
          <a:p>
            <a:pPr marL="0" indent="0">
              <a:buNone/>
            </a:pPr>
            <a:endParaRPr lang="de-DE" sz="2400" i="1" dirty="0"/>
          </a:p>
          <a:p>
            <a:r>
              <a:rPr lang="de-DE" sz="2400" dirty="0" smtClean="0"/>
              <a:t>Theorie des Keimplasmas (Autonomie der Keimbahn)</a:t>
            </a:r>
          </a:p>
          <a:p>
            <a:r>
              <a:rPr lang="de-DE" sz="2400" dirty="0" smtClean="0"/>
              <a:t>Ablehnung der Vererbung erworbener Eigenschaften</a:t>
            </a:r>
          </a:p>
          <a:p>
            <a:r>
              <a:rPr lang="de-DE" sz="2400" dirty="0" smtClean="0"/>
              <a:t>(einer der )Begründer des Neodarwinismus</a:t>
            </a:r>
          </a:p>
          <a:p>
            <a:r>
              <a:rPr lang="de-DE" sz="2400" dirty="0" smtClean="0"/>
              <a:t>Vorschlag einer „reduktiven Teilung“ bei der Entstehung von Keimzellen (Meiose)</a:t>
            </a:r>
          </a:p>
          <a:p>
            <a:r>
              <a:rPr lang="de-DE" sz="2400" dirty="0" smtClean="0"/>
              <a:t>Variation durch Rekombination</a:t>
            </a:r>
          </a:p>
          <a:p>
            <a:endParaRPr lang="de-DE" sz="2400" dirty="0" smtClean="0"/>
          </a:p>
          <a:p>
            <a:endParaRPr lang="de-DE" sz="2400" dirty="0" smtClean="0"/>
          </a:p>
        </p:txBody>
      </p:sp>
      <p:pic>
        <p:nvPicPr>
          <p:cNvPr id="9" name="Bild 8"/>
          <p:cNvPicPr>
            <a:picLocks noChangeAspect="1"/>
          </p:cNvPicPr>
          <p:nvPr/>
        </p:nvPicPr>
        <p:blipFill>
          <a:blip r:embed="rId2"/>
          <a:stretch>
            <a:fillRect/>
          </a:stretch>
        </p:blipFill>
        <p:spPr>
          <a:xfrm>
            <a:off x="366239" y="1361852"/>
            <a:ext cx="2966115" cy="4047160"/>
          </a:xfrm>
          <a:prstGeom prst="rect">
            <a:avLst/>
          </a:prstGeom>
        </p:spPr>
      </p:pic>
    </p:spTree>
    <p:extLst>
      <p:ext uri="{BB962C8B-B14F-4D97-AF65-F5344CB8AC3E}">
        <p14:creationId xmlns:p14="http://schemas.microsoft.com/office/powerpoint/2010/main" val="202608666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93103" y="229315"/>
            <a:ext cx="8633411" cy="6365409"/>
          </a:xfrm>
        </p:spPr>
        <p:txBody>
          <a:bodyPr>
            <a:normAutofit fontScale="85000" lnSpcReduction="10000"/>
          </a:bodyPr>
          <a:lstStyle/>
          <a:p>
            <a:pPr marL="0" indent="0">
              <a:lnSpc>
                <a:spcPct val="120000"/>
              </a:lnSpc>
              <a:spcBef>
                <a:spcPts val="0"/>
              </a:spcBef>
              <a:buNone/>
            </a:pPr>
            <a:r>
              <a:rPr lang="de-DE" sz="2800" u="sng" dirty="0" smtClean="0"/>
              <a:t>Johannsens Definition des Genbegriffs </a:t>
            </a:r>
            <a:r>
              <a:rPr lang="de-DE" sz="2800" i="1" u="sng" dirty="0" smtClean="0"/>
              <a:t>qua</a:t>
            </a:r>
            <a:r>
              <a:rPr lang="de-DE" sz="2800" u="sng" dirty="0" smtClean="0"/>
              <a:t> Einheiten der Vererbung</a:t>
            </a:r>
            <a:endParaRPr lang="de-DE" sz="2800" i="1" u="sng" dirty="0" smtClean="0"/>
          </a:p>
          <a:p>
            <a:pPr marL="0" indent="0">
              <a:lnSpc>
                <a:spcPct val="120000"/>
              </a:lnSpc>
              <a:spcBef>
                <a:spcPts val="0"/>
              </a:spcBef>
              <a:buNone/>
            </a:pPr>
            <a:endParaRPr lang="de-DE" sz="2800" dirty="0" smtClean="0"/>
          </a:p>
          <a:p>
            <a:pPr marL="0" indent="0" algn="just">
              <a:lnSpc>
                <a:spcPct val="120000"/>
              </a:lnSpc>
              <a:spcBef>
                <a:spcPts val="0"/>
              </a:spcBef>
              <a:buNone/>
            </a:pPr>
            <a:r>
              <a:rPr lang="de-DE" sz="2800" dirty="0" smtClean="0"/>
              <a:t>„Darum </a:t>
            </a:r>
            <a:r>
              <a:rPr lang="de-DE" sz="2800" dirty="0"/>
              <a:t>scheint es am einfachsten, die uns allein interessierende Silbe ‚Gen‘ isoliert zu verwenden, um damit das schlechte, mehrdeutige Wort ‚Anlage‘ u. dgl. m. zu ersetzen. Wir werden somit statt dessen einfach ‚das Gen‘ </a:t>
            </a:r>
            <a:r>
              <a:rPr lang="de-DE" sz="2800" dirty="0" err="1"/>
              <a:t>bezw</a:t>
            </a:r>
            <a:r>
              <a:rPr lang="de-DE" sz="2800" dirty="0"/>
              <a:t>. ‚die Gene‘ sagen. Das Wort Gen ist also völlig frei von jeder Hypothese. Es drückt nur die Tatsache aus, dass Eigenschaften des Organismus durch besondere, jedenfalls teilweise trennbare und somit gewissermaßen selbständige ‚Zustände‘, ‚Faktoren‘, ‚Einheiten‘ oder ‚Elemente‘ in der Konstitution der Gameten und Zygoten -- kurz das was wir eben Gene nennen wollen -- bedingt </a:t>
            </a:r>
            <a:r>
              <a:rPr lang="de-DE" sz="2800" dirty="0" smtClean="0"/>
              <a:t>sind.“</a:t>
            </a:r>
            <a:endParaRPr lang="de-DE" sz="2800" dirty="0"/>
          </a:p>
          <a:p>
            <a:pPr marL="0" indent="0">
              <a:lnSpc>
                <a:spcPct val="120000"/>
              </a:lnSpc>
              <a:spcBef>
                <a:spcPts val="0"/>
              </a:spcBef>
              <a:buNone/>
            </a:pPr>
            <a:endParaRPr lang="de-DE" sz="2800" dirty="0" smtClean="0">
              <a:effectLst/>
            </a:endParaRPr>
          </a:p>
          <a:p>
            <a:pPr marL="0" indent="0">
              <a:lnSpc>
                <a:spcPct val="120000"/>
              </a:lnSpc>
              <a:spcBef>
                <a:spcPts val="0"/>
              </a:spcBef>
              <a:buNone/>
            </a:pPr>
            <a:r>
              <a:rPr lang="de-DE" sz="2800" dirty="0" smtClean="0"/>
              <a:t>Wilhelm Johannsen, </a:t>
            </a:r>
            <a:r>
              <a:rPr lang="de-DE" sz="2800" i="1" dirty="0" smtClean="0"/>
              <a:t>Elemente der Erblichkeitslehre</a:t>
            </a:r>
            <a:r>
              <a:rPr lang="de-DE" sz="2800" dirty="0" smtClean="0"/>
              <a:t>, 1905.</a:t>
            </a:r>
            <a:endParaRPr lang="de-DE" sz="2800" dirty="0">
              <a:effectLst/>
            </a:endParaRPr>
          </a:p>
        </p:txBody>
      </p:sp>
    </p:spTree>
    <p:extLst>
      <p:ext uri="{BB962C8B-B14F-4D97-AF65-F5344CB8AC3E}">
        <p14:creationId xmlns:p14="http://schemas.microsoft.com/office/powerpoint/2010/main" val="45562405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txBox="1">
            <a:spLocks/>
          </p:cNvSpPr>
          <p:nvPr/>
        </p:nvSpPr>
        <p:spPr>
          <a:xfrm>
            <a:off x="418058" y="104533"/>
            <a:ext cx="8400568" cy="47528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e-DE" sz="2400" u="sng" dirty="0" smtClean="0"/>
              <a:t>Sewall Wright: „The </a:t>
            </a:r>
            <a:r>
              <a:rPr lang="de-DE" sz="2400" u="sng" dirty="0" err="1" smtClean="0"/>
              <a:t>Roles</a:t>
            </a:r>
            <a:r>
              <a:rPr lang="de-DE" sz="2400" u="sng" dirty="0" smtClean="0"/>
              <a:t> </a:t>
            </a:r>
            <a:r>
              <a:rPr lang="de-DE" sz="2400" u="sng" dirty="0" err="1" smtClean="0"/>
              <a:t>of</a:t>
            </a:r>
            <a:r>
              <a:rPr lang="de-DE" sz="2400" u="sng" dirty="0" smtClean="0"/>
              <a:t> Mutation, </a:t>
            </a:r>
            <a:r>
              <a:rPr lang="de-DE" sz="2400" u="sng" dirty="0" err="1" smtClean="0"/>
              <a:t>Inbreeding</a:t>
            </a:r>
            <a:r>
              <a:rPr lang="de-DE" sz="2400" u="sng" dirty="0" smtClean="0"/>
              <a:t>, </a:t>
            </a:r>
            <a:r>
              <a:rPr lang="de-DE" sz="2400" u="sng" dirty="0" err="1" smtClean="0"/>
              <a:t>Crossbreeding</a:t>
            </a:r>
            <a:r>
              <a:rPr lang="de-DE" sz="2400" u="sng" dirty="0" smtClean="0"/>
              <a:t> </a:t>
            </a:r>
            <a:r>
              <a:rPr lang="de-DE" sz="2400" u="sng" dirty="0" err="1" smtClean="0"/>
              <a:t>and</a:t>
            </a:r>
            <a:r>
              <a:rPr lang="de-DE" sz="2400" u="sng" dirty="0" smtClean="0"/>
              <a:t> </a:t>
            </a:r>
            <a:r>
              <a:rPr lang="de-DE" sz="2400" u="sng" dirty="0" err="1" smtClean="0"/>
              <a:t>Selection</a:t>
            </a:r>
            <a:r>
              <a:rPr lang="de-DE" sz="2400" u="sng" dirty="0" smtClean="0"/>
              <a:t> in Evolution“</a:t>
            </a:r>
          </a:p>
          <a:p>
            <a:pPr marL="0" indent="0" algn="ctr">
              <a:buFont typeface="Arial"/>
              <a:buNone/>
            </a:pPr>
            <a:endParaRPr lang="de-DE" sz="2400" u="sng" dirty="0" smtClean="0"/>
          </a:p>
          <a:p>
            <a:pPr marL="0" indent="0" algn="ctr">
              <a:buNone/>
            </a:pPr>
            <a:endParaRPr lang="de-DE" sz="2400" i="1" u="sng" dirty="0"/>
          </a:p>
        </p:txBody>
      </p:sp>
      <p:pic>
        <p:nvPicPr>
          <p:cNvPr id="6" name="Bild 5"/>
          <p:cNvPicPr>
            <a:picLocks noChangeAspect="1"/>
          </p:cNvPicPr>
          <p:nvPr/>
        </p:nvPicPr>
        <p:blipFill>
          <a:blip r:embed="rId2"/>
          <a:stretch>
            <a:fillRect/>
          </a:stretch>
        </p:blipFill>
        <p:spPr>
          <a:xfrm>
            <a:off x="78880" y="1267973"/>
            <a:ext cx="4588072" cy="3409863"/>
          </a:xfrm>
          <a:prstGeom prst="rect">
            <a:avLst/>
          </a:prstGeom>
        </p:spPr>
      </p:pic>
      <p:pic>
        <p:nvPicPr>
          <p:cNvPr id="7" name="Bild 6"/>
          <p:cNvPicPr>
            <a:picLocks noChangeAspect="1"/>
          </p:cNvPicPr>
          <p:nvPr/>
        </p:nvPicPr>
        <p:blipFill>
          <a:blip r:embed="rId3"/>
          <a:stretch>
            <a:fillRect/>
          </a:stretch>
        </p:blipFill>
        <p:spPr>
          <a:xfrm>
            <a:off x="4484935" y="2578022"/>
            <a:ext cx="4659065" cy="3787937"/>
          </a:xfrm>
          <a:prstGeom prst="rect">
            <a:avLst/>
          </a:prstGeom>
        </p:spPr>
      </p:pic>
    </p:spTree>
    <p:extLst>
      <p:ext uri="{BB962C8B-B14F-4D97-AF65-F5344CB8AC3E}">
        <p14:creationId xmlns:p14="http://schemas.microsoft.com/office/powerpoint/2010/main" val="1407058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fitness-landscape-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478" y="1380474"/>
            <a:ext cx="8470488" cy="4740944"/>
          </a:xfrm>
          <a:prstGeom prst="rect">
            <a:avLst/>
          </a:prstGeom>
        </p:spPr>
      </p:pic>
      <p:sp>
        <p:nvSpPr>
          <p:cNvPr id="6" name="Inhaltsplatzhalter 2"/>
          <p:cNvSpPr txBox="1">
            <a:spLocks/>
          </p:cNvSpPr>
          <p:nvPr/>
        </p:nvSpPr>
        <p:spPr>
          <a:xfrm>
            <a:off x="2408334" y="9872"/>
            <a:ext cx="4392975" cy="47528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e-DE" sz="2400" u="sng" dirty="0" smtClean="0"/>
              <a:t>„</a:t>
            </a:r>
            <a:r>
              <a:rPr lang="de-DE" sz="2400" u="sng" dirty="0" err="1" smtClean="0"/>
              <a:t>Rugged</a:t>
            </a:r>
            <a:r>
              <a:rPr lang="de-DE" sz="2400" u="sng" dirty="0" smtClean="0"/>
              <a:t> Fitness </a:t>
            </a:r>
            <a:r>
              <a:rPr lang="de-DE" sz="2400" u="sng" dirty="0" err="1" smtClean="0"/>
              <a:t>Landscapes</a:t>
            </a:r>
            <a:r>
              <a:rPr lang="de-DE" sz="2400" u="sng" dirty="0" smtClean="0"/>
              <a:t>“</a:t>
            </a:r>
          </a:p>
          <a:p>
            <a:pPr marL="0" indent="0" algn="ctr">
              <a:buFont typeface="Arial"/>
              <a:buNone/>
            </a:pPr>
            <a:endParaRPr lang="de-DE" sz="2400" u="sng" dirty="0" smtClean="0"/>
          </a:p>
          <a:p>
            <a:pPr marL="0" indent="0" algn="ctr">
              <a:buNone/>
            </a:pPr>
            <a:endParaRPr lang="de-DE" sz="2400" i="1" u="sng" dirty="0"/>
          </a:p>
        </p:txBody>
      </p:sp>
    </p:spTree>
    <p:extLst>
      <p:ext uri="{BB962C8B-B14F-4D97-AF65-F5344CB8AC3E}">
        <p14:creationId xmlns:p14="http://schemas.microsoft.com/office/powerpoint/2010/main" val="2212339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p:cNvSpPr txBox="1">
            <a:spLocks/>
          </p:cNvSpPr>
          <p:nvPr/>
        </p:nvSpPr>
        <p:spPr>
          <a:xfrm>
            <a:off x="2408334" y="465083"/>
            <a:ext cx="4392975" cy="47528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e-DE" sz="2400" u="sng" dirty="0" smtClean="0"/>
              <a:t>Kropotkins Naturalismus</a:t>
            </a:r>
          </a:p>
          <a:p>
            <a:pPr marL="0" indent="0" algn="ctr">
              <a:buFont typeface="Arial"/>
              <a:buNone/>
            </a:pPr>
            <a:endParaRPr lang="de-DE" sz="2400" u="sng" dirty="0" smtClean="0"/>
          </a:p>
          <a:p>
            <a:pPr marL="0" indent="0" algn="ctr">
              <a:buNone/>
            </a:pPr>
            <a:endParaRPr lang="de-DE" sz="2400" i="1" u="sng" dirty="0"/>
          </a:p>
        </p:txBody>
      </p:sp>
      <p:sp>
        <p:nvSpPr>
          <p:cNvPr id="2" name="Textfeld 1"/>
          <p:cNvSpPr txBox="1"/>
          <p:nvPr/>
        </p:nvSpPr>
        <p:spPr>
          <a:xfrm>
            <a:off x="496342" y="1443982"/>
            <a:ext cx="8158195" cy="2375009"/>
          </a:xfrm>
          <a:prstGeom prst="rect">
            <a:avLst/>
          </a:prstGeom>
          <a:noFill/>
        </p:spPr>
        <p:txBody>
          <a:bodyPr wrap="square" rtlCol="0">
            <a:spAutoFit/>
          </a:bodyPr>
          <a:lstStyle/>
          <a:p>
            <a:pPr marL="342900" indent="-342900">
              <a:lnSpc>
                <a:spcPct val="150000"/>
              </a:lnSpc>
              <a:buAutoNum type="arabicParenR"/>
            </a:pPr>
            <a:r>
              <a:rPr lang="de-DE" sz="2000" dirty="0" smtClean="0"/>
              <a:t>Kooperation ist natürlich/kommt in der Natur vor</a:t>
            </a:r>
          </a:p>
          <a:p>
            <a:pPr marL="342900" indent="-342900">
              <a:lnSpc>
                <a:spcPct val="150000"/>
              </a:lnSpc>
              <a:buAutoNum type="arabicParenR"/>
            </a:pPr>
            <a:r>
              <a:rPr lang="de-DE" sz="2000" dirty="0" smtClean="0"/>
              <a:t>Kooperation bringt der kooperierenden Art einen Fitnessvorteil</a:t>
            </a:r>
          </a:p>
          <a:p>
            <a:pPr marL="342900" indent="-342900">
              <a:lnSpc>
                <a:spcPct val="150000"/>
              </a:lnSpc>
              <a:buAutoNum type="arabicParenR"/>
            </a:pPr>
            <a:r>
              <a:rPr lang="de-DE" sz="2000" dirty="0" smtClean="0"/>
              <a:t>Kooperation ist gut für die kooperierende Art</a:t>
            </a:r>
          </a:p>
          <a:p>
            <a:pPr marL="342900" indent="-342900">
              <a:lnSpc>
                <a:spcPct val="150000"/>
              </a:lnSpc>
              <a:buAutoNum type="arabicParenR"/>
            </a:pPr>
            <a:r>
              <a:rPr lang="de-DE" sz="2000" dirty="0" smtClean="0"/>
              <a:t>Kooperation ist gut für uns</a:t>
            </a:r>
          </a:p>
          <a:p>
            <a:pPr marL="342900" indent="-342900">
              <a:lnSpc>
                <a:spcPct val="150000"/>
              </a:lnSpc>
              <a:buAutoNum type="arabicParenR"/>
            </a:pPr>
            <a:r>
              <a:rPr lang="de-DE" sz="2000" dirty="0" smtClean="0"/>
              <a:t>Wir sollen kooperativ sein!</a:t>
            </a:r>
          </a:p>
        </p:txBody>
      </p:sp>
      <p:sp>
        <p:nvSpPr>
          <p:cNvPr id="3" name="Rechteck 2"/>
          <p:cNvSpPr/>
          <p:nvPr/>
        </p:nvSpPr>
        <p:spPr>
          <a:xfrm>
            <a:off x="496341" y="4172376"/>
            <a:ext cx="8405131" cy="2246769"/>
          </a:xfrm>
          <a:prstGeom prst="rect">
            <a:avLst/>
          </a:prstGeom>
        </p:spPr>
        <p:txBody>
          <a:bodyPr wrap="square">
            <a:spAutoFit/>
          </a:bodyPr>
          <a:lstStyle/>
          <a:p>
            <a:r>
              <a:rPr lang="de-DE" sz="2000" dirty="0"/>
              <a:t>Auf diese Weise wird es klar, </a:t>
            </a:r>
            <a:r>
              <a:rPr lang="de-DE" sz="2000" dirty="0" smtClean="0"/>
              <a:t>dass </a:t>
            </a:r>
            <a:r>
              <a:rPr lang="de-DE" sz="2000" dirty="0"/>
              <a:t>uns die Natur nicht nur </a:t>
            </a:r>
            <a:r>
              <a:rPr lang="de-DE" sz="2000" dirty="0" smtClean="0"/>
              <a:t>keine Lehre </a:t>
            </a:r>
            <a:r>
              <a:rPr lang="de-DE" sz="2000" dirty="0"/>
              <a:t>des Amoralismus, d. h. des </a:t>
            </a:r>
            <a:r>
              <a:rPr lang="de-DE" sz="2000" dirty="0" smtClean="0"/>
              <a:t>gleichgültigen </a:t>
            </a:r>
            <a:r>
              <a:rPr lang="de-DE" sz="2000" dirty="0"/>
              <a:t>Verhaltens zur </a:t>
            </a:r>
            <a:r>
              <a:rPr lang="de-DE" sz="2000" dirty="0" smtClean="0"/>
              <a:t>Moral, </a:t>
            </a:r>
            <a:r>
              <a:rPr lang="de-DE" sz="2000" dirty="0"/>
              <a:t>gibt, mit dem irgendein naturfremdes Prinzip zu </a:t>
            </a:r>
            <a:r>
              <a:rPr lang="de-DE" sz="2000" dirty="0" smtClean="0"/>
              <a:t>kämpfen </a:t>
            </a:r>
            <a:r>
              <a:rPr lang="de-DE" sz="2000" dirty="0"/>
              <a:t>hatte, </a:t>
            </a:r>
            <a:r>
              <a:rPr lang="de-DE" sz="2000" dirty="0" err="1" smtClean="0"/>
              <a:t>umes</a:t>
            </a:r>
            <a:r>
              <a:rPr lang="de-DE" sz="2000" dirty="0" smtClean="0"/>
              <a:t> </a:t>
            </a:r>
            <a:r>
              <a:rPr lang="de-DE" sz="2000" dirty="0"/>
              <a:t>zu besiegen, sondern </a:t>
            </a:r>
            <a:r>
              <a:rPr lang="de-DE" sz="2000" dirty="0" smtClean="0"/>
              <a:t>dass </a:t>
            </a:r>
            <a:r>
              <a:rPr lang="de-DE" sz="2000" dirty="0"/>
              <a:t>wir </a:t>
            </a:r>
            <a:r>
              <a:rPr lang="de-DE" sz="2000" dirty="0" smtClean="0"/>
              <a:t>genötigt </a:t>
            </a:r>
            <a:r>
              <a:rPr lang="de-DE" sz="2000" dirty="0"/>
              <a:t>sind, </a:t>
            </a:r>
            <a:r>
              <a:rPr lang="de-DE" sz="2000" dirty="0" smtClean="0"/>
              <a:t>einzugestehen</a:t>
            </a:r>
            <a:r>
              <a:rPr lang="de-DE" sz="2000" dirty="0"/>
              <a:t>, </a:t>
            </a:r>
            <a:r>
              <a:rPr lang="de-DE" sz="2000" dirty="0" smtClean="0"/>
              <a:t>dass </a:t>
            </a:r>
            <a:r>
              <a:rPr lang="de-DE" sz="2000" dirty="0"/>
              <a:t>die Begriffe des Guten und </a:t>
            </a:r>
            <a:r>
              <a:rPr lang="de-DE" sz="2000" dirty="0" smtClean="0"/>
              <a:t>Bösen </a:t>
            </a:r>
            <a:r>
              <a:rPr lang="de-DE" sz="2000" dirty="0"/>
              <a:t>und unsere </a:t>
            </a:r>
            <a:r>
              <a:rPr lang="de-DE" sz="2000" dirty="0" smtClean="0"/>
              <a:t>Rückschlüsse </a:t>
            </a:r>
            <a:r>
              <a:rPr lang="de-DE" sz="2000" dirty="0"/>
              <a:t>auf </a:t>
            </a:r>
            <a:r>
              <a:rPr lang="de-DE" sz="2000" dirty="0" smtClean="0"/>
              <a:t>das, „höchste </a:t>
            </a:r>
            <a:r>
              <a:rPr lang="de-DE" sz="2000" dirty="0"/>
              <a:t>Gute" dem Leben der Natur entlehnt sind</a:t>
            </a:r>
            <a:r>
              <a:rPr lang="de-DE" sz="2000" dirty="0" smtClean="0"/>
              <a:t>.</a:t>
            </a:r>
          </a:p>
          <a:p>
            <a:r>
              <a:rPr lang="de-DE" sz="2000" i="1" dirty="0" smtClean="0"/>
              <a:t>Ethik</a:t>
            </a:r>
            <a:r>
              <a:rPr lang="de-DE" sz="2000" i="1" dirty="0"/>
              <a:t>. Ursprung und Entwicklung der Sitten. </a:t>
            </a:r>
            <a:r>
              <a:rPr lang="de-DE" sz="2000" dirty="0" smtClean="0"/>
              <a:t>Berlin: Karin </a:t>
            </a:r>
            <a:r>
              <a:rPr lang="de-DE" sz="2000" dirty="0"/>
              <a:t>Kramer </a:t>
            </a:r>
            <a:r>
              <a:rPr lang="de-DE" sz="2000" dirty="0" smtClean="0"/>
              <a:t>Verlag, 1976</a:t>
            </a:r>
            <a:r>
              <a:rPr lang="de-DE" sz="2000" dirty="0"/>
              <a:t>.</a:t>
            </a:r>
          </a:p>
        </p:txBody>
      </p:sp>
    </p:spTree>
    <p:extLst>
      <p:ext uri="{BB962C8B-B14F-4D97-AF65-F5344CB8AC3E}">
        <p14:creationId xmlns:p14="http://schemas.microsoft.com/office/powerpoint/2010/main" val="4264092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p:cNvSpPr txBox="1">
            <a:spLocks/>
          </p:cNvSpPr>
          <p:nvPr/>
        </p:nvSpPr>
        <p:spPr>
          <a:xfrm>
            <a:off x="1737196" y="459348"/>
            <a:ext cx="5064113" cy="47528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e-DE" sz="2400" u="sng" dirty="0" smtClean="0"/>
              <a:t>Moores ‚</a:t>
            </a:r>
            <a:r>
              <a:rPr lang="de-DE" sz="2400" u="sng" dirty="0" err="1" smtClean="0"/>
              <a:t>Natruralistischer</a:t>
            </a:r>
            <a:r>
              <a:rPr lang="de-DE" sz="2400" u="sng" dirty="0" smtClean="0"/>
              <a:t> Fehlschluss‘</a:t>
            </a:r>
          </a:p>
          <a:p>
            <a:pPr marL="0" indent="0" algn="ctr">
              <a:buFont typeface="Arial"/>
              <a:buNone/>
            </a:pPr>
            <a:endParaRPr lang="de-DE" sz="2400" u="sng" dirty="0" smtClean="0"/>
          </a:p>
          <a:p>
            <a:pPr marL="0" indent="0" algn="ctr">
              <a:buNone/>
            </a:pPr>
            <a:endParaRPr lang="de-DE" sz="2400" i="1" u="sng" dirty="0"/>
          </a:p>
        </p:txBody>
      </p:sp>
      <p:sp>
        <p:nvSpPr>
          <p:cNvPr id="2" name="Textfeld 1"/>
          <p:cNvSpPr txBox="1"/>
          <p:nvPr/>
        </p:nvSpPr>
        <p:spPr>
          <a:xfrm>
            <a:off x="496342" y="1160832"/>
            <a:ext cx="8437808" cy="5355313"/>
          </a:xfrm>
          <a:prstGeom prst="rect">
            <a:avLst/>
          </a:prstGeom>
          <a:noFill/>
        </p:spPr>
        <p:txBody>
          <a:bodyPr wrap="square" rtlCol="0">
            <a:spAutoFit/>
          </a:bodyPr>
          <a:lstStyle/>
          <a:p>
            <a:r>
              <a:rPr lang="en-US" dirty="0" smtClean="0"/>
              <a:t>Good, then, if we mean by it that quality which we assert to belong to a thing, when we say that the thing is good, is incapable of any definition, in the most important sense of that word. [...]</a:t>
            </a:r>
          </a:p>
          <a:p>
            <a:r>
              <a:rPr lang="en-US" dirty="0" smtClean="0"/>
              <a:t>Consider yellow, for example. We may try to define it, by describing its physical equivalent; we may state what kind of light-vibrations must stimulate the normal eye, in order that we may perceive it. But a moment’s reflection is sufficient to </a:t>
            </a:r>
            <a:r>
              <a:rPr lang="en-US" dirty="0" err="1" smtClean="0"/>
              <a:t>shew</a:t>
            </a:r>
            <a:r>
              <a:rPr lang="en-US" dirty="0" smtClean="0"/>
              <a:t> that those light-vibrations are not themselves what we mean by yellow. </a:t>
            </a:r>
            <a:r>
              <a:rPr lang="en-US" i="1" dirty="0" smtClean="0"/>
              <a:t>They</a:t>
            </a:r>
            <a:r>
              <a:rPr lang="en-US" dirty="0" smtClean="0"/>
              <a:t> are not what we perceive. Indeed, we should never have been able to discover their existence, unless we had first been struck by the patent difference of quality between the different </a:t>
            </a:r>
            <a:r>
              <a:rPr lang="en-US" dirty="0" err="1" smtClean="0"/>
              <a:t>colours</a:t>
            </a:r>
            <a:r>
              <a:rPr lang="en-US" dirty="0" smtClean="0"/>
              <a:t>. The most we can be entitled to say of those vibrations is that they are what corresponds in space to the yellow which we actually perceive. </a:t>
            </a:r>
          </a:p>
          <a:p>
            <a:r>
              <a:rPr lang="en-US" dirty="0" smtClean="0"/>
              <a:t>Yet a mistake of this simple kind has commonly been made about good. It may be true that all things which are good are </a:t>
            </a:r>
            <a:r>
              <a:rPr lang="en-US" i="1" dirty="0" smtClean="0"/>
              <a:t>also</a:t>
            </a:r>
            <a:r>
              <a:rPr lang="en-US" dirty="0" smtClean="0"/>
              <a:t> something else, just as it is true that all things which are yellow produce a certain kind of vibration in the light. And it is a fact, that Ethics aims at discovering what are those other properties belonging to all things which are good. But far too many philosophers have thought that when they named those other properties they were actually defining good; that these properties, in fact, were simply not other, but absolutely and entirely the same with goodness. This view I propose to call the naturalistic fallacy and of it I shall now </a:t>
            </a:r>
            <a:r>
              <a:rPr lang="en-US" dirty="0" err="1" smtClean="0"/>
              <a:t>endeavour</a:t>
            </a:r>
            <a:r>
              <a:rPr lang="en-US" dirty="0" smtClean="0"/>
              <a:t> to dispose. </a:t>
            </a:r>
            <a:endParaRPr lang="en-US" dirty="0"/>
          </a:p>
        </p:txBody>
      </p:sp>
    </p:spTree>
    <p:extLst>
      <p:ext uri="{BB962C8B-B14F-4D97-AF65-F5344CB8AC3E}">
        <p14:creationId xmlns:p14="http://schemas.microsoft.com/office/powerpoint/2010/main" val="388965084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a:srcRect l="5281" r="5281"/>
          <a:stretch>
            <a:fillRect/>
          </a:stretch>
        </p:blipFill>
        <p:spPr>
          <a:xfrm>
            <a:off x="255478" y="1207656"/>
            <a:ext cx="8552632" cy="4703618"/>
          </a:xfrm>
        </p:spPr>
      </p:pic>
    </p:spTree>
    <p:extLst>
      <p:ext uri="{BB962C8B-B14F-4D97-AF65-F5344CB8AC3E}">
        <p14:creationId xmlns:p14="http://schemas.microsoft.com/office/powerpoint/2010/main" val="139248898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428625"/>
            <a:ext cx="8951912"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39334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p:cNvSpPr txBox="1">
            <a:spLocks/>
          </p:cNvSpPr>
          <p:nvPr/>
        </p:nvSpPr>
        <p:spPr>
          <a:xfrm>
            <a:off x="2408334" y="459348"/>
            <a:ext cx="4392975" cy="47528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e-DE" sz="2400" u="sng" dirty="0" smtClean="0"/>
              <a:t>Popper über Evolution</a:t>
            </a:r>
          </a:p>
          <a:p>
            <a:pPr marL="0" indent="0" algn="ctr">
              <a:buFont typeface="Arial"/>
              <a:buNone/>
            </a:pPr>
            <a:endParaRPr lang="de-DE" sz="2400" u="sng" dirty="0" smtClean="0"/>
          </a:p>
          <a:p>
            <a:pPr marL="0" indent="0" algn="ctr">
              <a:buNone/>
            </a:pPr>
            <a:endParaRPr lang="de-DE" sz="2400" i="1" u="sng" dirty="0"/>
          </a:p>
        </p:txBody>
      </p:sp>
      <p:sp>
        <p:nvSpPr>
          <p:cNvPr id="3" name="Rechteck 2"/>
          <p:cNvSpPr/>
          <p:nvPr/>
        </p:nvSpPr>
        <p:spPr>
          <a:xfrm>
            <a:off x="420413" y="1691854"/>
            <a:ext cx="6849242" cy="1412694"/>
          </a:xfrm>
          <a:prstGeom prst="rect">
            <a:avLst/>
          </a:prstGeom>
        </p:spPr>
        <p:txBody>
          <a:bodyPr wrap="square">
            <a:spAutoFit/>
          </a:bodyPr>
          <a:lstStyle/>
          <a:p>
            <a:pPr>
              <a:lnSpc>
                <a:spcPct val="120000"/>
              </a:lnSpc>
            </a:pPr>
            <a:r>
              <a:rPr lang="de-DE" dirty="0"/>
              <a:t>I </a:t>
            </a:r>
            <a:r>
              <a:rPr lang="de-DE" dirty="0" err="1"/>
              <a:t>have</a:t>
            </a:r>
            <a:r>
              <a:rPr lang="de-DE" dirty="0"/>
              <a:t> </a:t>
            </a:r>
            <a:r>
              <a:rPr lang="de-DE" dirty="0" err="1"/>
              <a:t>come</a:t>
            </a:r>
            <a:r>
              <a:rPr lang="de-DE" dirty="0"/>
              <a:t> </a:t>
            </a:r>
            <a:r>
              <a:rPr lang="de-DE" dirty="0" err="1"/>
              <a:t>to</a:t>
            </a:r>
            <a:r>
              <a:rPr lang="de-DE" dirty="0"/>
              <a:t> </a:t>
            </a:r>
            <a:r>
              <a:rPr lang="de-DE" dirty="0" err="1"/>
              <a:t>the</a:t>
            </a:r>
            <a:r>
              <a:rPr lang="de-DE" dirty="0"/>
              <a:t> </a:t>
            </a:r>
            <a:r>
              <a:rPr lang="de-DE" dirty="0" err="1"/>
              <a:t>conclusion</a:t>
            </a:r>
            <a:r>
              <a:rPr lang="de-DE" dirty="0"/>
              <a:t> </a:t>
            </a:r>
            <a:r>
              <a:rPr lang="de-DE" dirty="0" err="1"/>
              <a:t>that</a:t>
            </a:r>
            <a:r>
              <a:rPr lang="de-DE" dirty="0"/>
              <a:t> </a:t>
            </a:r>
            <a:r>
              <a:rPr lang="de-DE" dirty="0" err="1"/>
              <a:t>Darwinism</a:t>
            </a:r>
            <a:r>
              <a:rPr lang="de-DE" dirty="0"/>
              <a:t> </a:t>
            </a:r>
            <a:r>
              <a:rPr lang="de-DE" dirty="0" err="1"/>
              <a:t>is</a:t>
            </a:r>
            <a:r>
              <a:rPr lang="de-DE" dirty="0"/>
              <a:t> not a </a:t>
            </a:r>
            <a:r>
              <a:rPr lang="de-DE" dirty="0" err="1"/>
              <a:t>testable</a:t>
            </a:r>
            <a:r>
              <a:rPr lang="de-DE" dirty="0"/>
              <a:t> </a:t>
            </a:r>
            <a:r>
              <a:rPr lang="de-DE" dirty="0" err="1"/>
              <a:t>scientific</a:t>
            </a:r>
            <a:r>
              <a:rPr lang="de-DE" dirty="0"/>
              <a:t> </a:t>
            </a:r>
            <a:r>
              <a:rPr lang="de-DE" dirty="0" err="1"/>
              <a:t>theory</a:t>
            </a:r>
            <a:r>
              <a:rPr lang="de-DE" dirty="0"/>
              <a:t>, but a </a:t>
            </a:r>
            <a:r>
              <a:rPr lang="de-DE" i="1" dirty="0" err="1"/>
              <a:t>metaphysical</a:t>
            </a:r>
            <a:r>
              <a:rPr lang="de-DE" i="1" dirty="0"/>
              <a:t> </a:t>
            </a:r>
            <a:r>
              <a:rPr lang="de-DE" i="1" dirty="0" err="1"/>
              <a:t>research</a:t>
            </a:r>
            <a:r>
              <a:rPr lang="de-DE" i="1" dirty="0"/>
              <a:t> </a:t>
            </a:r>
            <a:r>
              <a:rPr lang="de-DE" i="1" dirty="0" err="1"/>
              <a:t>programme</a:t>
            </a:r>
            <a:r>
              <a:rPr lang="de-DE" dirty="0"/>
              <a:t>—a </a:t>
            </a:r>
            <a:r>
              <a:rPr lang="de-DE" dirty="0" err="1"/>
              <a:t>possible</a:t>
            </a:r>
            <a:r>
              <a:rPr lang="de-DE" dirty="0"/>
              <a:t> </a:t>
            </a:r>
            <a:r>
              <a:rPr lang="de-DE" dirty="0" err="1"/>
              <a:t>framework</a:t>
            </a:r>
            <a:r>
              <a:rPr lang="de-DE" dirty="0"/>
              <a:t> </a:t>
            </a:r>
            <a:r>
              <a:rPr lang="de-DE" dirty="0" err="1"/>
              <a:t>for</a:t>
            </a:r>
            <a:r>
              <a:rPr lang="de-DE" dirty="0"/>
              <a:t> </a:t>
            </a:r>
            <a:r>
              <a:rPr lang="de-DE" dirty="0" err="1"/>
              <a:t>testable</a:t>
            </a:r>
            <a:r>
              <a:rPr lang="de-DE" dirty="0"/>
              <a:t> </a:t>
            </a:r>
            <a:r>
              <a:rPr lang="de-DE" dirty="0" err="1"/>
              <a:t>scientific</a:t>
            </a:r>
            <a:r>
              <a:rPr lang="de-DE" dirty="0"/>
              <a:t> </a:t>
            </a:r>
            <a:r>
              <a:rPr lang="de-DE" dirty="0" err="1"/>
              <a:t>theories</a:t>
            </a:r>
            <a:r>
              <a:rPr lang="de-DE" dirty="0"/>
              <a:t>. </a:t>
            </a:r>
            <a:endParaRPr lang="de-DE" dirty="0" smtClean="0"/>
          </a:p>
          <a:p>
            <a:pPr>
              <a:lnSpc>
                <a:spcPct val="120000"/>
              </a:lnSpc>
            </a:pPr>
            <a:r>
              <a:rPr lang="de-DE" i="1" dirty="0" err="1" smtClean="0"/>
              <a:t>Unended</a:t>
            </a:r>
            <a:r>
              <a:rPr lang="de-DE" i="1" dirty="0" smtClean="0"/>
              <a:t> </a:t>
            </a:r>
            <a:r>
              <a:rPr lang="de-DE" i="1" dirty="0"/>
              <a:t>Quest. An </a:t>
            </a:r>
            <a:r>
              <a:rPr lang="de-DE" i="1" dirty="0" err="1"/>
              <a:t>Intellectual</a:t>
            </a:r>
            <a:r>
              <a:rPr lang="de-DE" i="1" dirty="0"/>
              <a:t> </a:t>
            </a:r>
            <a:r>
              <a:rPr lang="de-DE" i="1" dirty="0" err="1" smtClean="0"/>
              <a:t>Autobiography</a:t>
            </a:r>
            <a:r>
              <a:rPr lang="de-DE" dirty="0" smtClean="0"/>
              <a:t>, 1976, p</a:t>
            </a:r>
            <a:r>
              <a:rPr lang="de-DE" dirty="0"/>
              <a:t>. </a:t>
            </a:r>
            <a:r>
              <a:rPr lang="de-DE" dirty="0" smtClean="0"/>
              <a:t>168.</a:t>
            </a:r>
            <a:endParaRPr lang="de-DE" dirty="0"/>
          </a:p>
        </p:txBody>
      </p:sp>
      <p:sp>
        <p:nvSpPr>
          <p:cNvPr id="4" name="Rechteck 3"/>
          <p:cNvSpPr/>
          <p:nvPr/>
        </p:nvSpPr>
        <p:spPr>
          <a:xfrm>
            <a:off x="1506484" y="3844272"/>
            <a:ext cx="6858000" cy="1745093"/>
          </a:xfrm>
          <a:prstGeom prst="rect">
            <a:avLst/>
          </a:prstGeom>
        </p:spPr>
        <p:txBody>
          <a:bodyPr wrap="square">
            <a:spAutoFit/>
          </a:bodyPr>
          <a:lstStyle/>
          <a:p>
            <a:pPr>
              <a:lnSpc>
                <a:spcPct val="120000"/>
              </a:lnSpc>
            </a:pPr>
            <a:r>
              <a:rPr lang="de-DE" dirty="0" err="1"/>
              <a:t>What</a:t>
            </a:r>
            <a:r>
              <a:rPr lang="de-DE" dirty="0"/>
              <a:t> Darwin </a:t>
            </a:r>
            <a:r>
              <a:rPr lang="de-DE" dirty="0" err="1"/>
              <a:t>showed</a:t>
            </a:r>
            <a:r>
              <a:rPr lang="de-DE" dirty="0"/>
              <a:t> </a:t>
            </a:r>
            <a:r>
              <a:rPr lang="de-DE" dirty="0" err="1"/>
              <a:t>us</a:t>
            </a:r>
            <a:r>
              <a:rPr lang="de-DE" dirty="0"/>
              <a:t> was </a:t>
            </a:r>
            <a:r>
              <a:rPr lang="de-DE" dirty="0" err="1"/>
              <a:t>that</a:t>
            </a:r>
            <a:r>
              <a:rPr lang="de-DE" dirty="0"/>
              <a:t> </a:t>
            </a:r>
            <a:r>
              <a:rPr lang="de-DE" dirty="0" err="1"/>
              <a:t>the</a:t>
            </a:r>
            <a:r>
              <a:rPr lang="de-DE" dirty="0"/>
              <a:t> </a:t>
            </a:r>
            <a:r>
              <a:rPr lang="de-DE" dirty="0" err="1"/>
              <a:t>mechanism</a:t>
            </a:r>
            <a:r>
              <a:rPr lang="de-DE" dirty="0"/>
              <a:t> </a:t>
            </a:r>
            <a:r>
              <a:rPr lang="de-DE" dirty="0" err="1"/>
              <a:t>of</a:t>
            </a:r>
            <a:r>
              <a:rPr lang="de-DE" dirty="0"/>
              <a:t> </a:t>
            </a:r>
            <a:r>
              <a:rPr lang="de-DE" dirty="0" err="1"/>
              <a:t>natural</a:t>
            </a:r>
            <a:r>
              <a:rPr lang="de-DE" dirty="0"/>
              <a:t> </a:t>
            </a:r>
            <a:r>
              <a:rPr lang="de-DE" dirty="0" err="1"/>
              <a:t>selection</a:t>
            </a:r>
            <a:r>
              <a:rPr lang="de-DE" dirty="0"/>
              <a:t> </a:t>
            </a:r>
            <a:r>
              <a:rPr lang="de-DE" dirty="0" err="1"/>
              <a:t>can</a:t>
            </a:r>
            <a:r>
              <a:rPr lang="de-DE" dirty="0"/>
              <a:t>, in </a:t>
            </a:r>
            <a:r>
              <a:rPr lang="de-DE" dirty="0" err="1"/>
              <a:t>principle</a:t>
            </a:r>
            <a:r>
              <a:rPr lang="de-DE" dirty="0"/>
              <a:t>, </a:t>
            </a:r>
            <a:r>
              <a:rPr lang="de-DE" dirty="0" err="1"/>
              <a:t>simulate</a:t>
            </a:r>
            <a:r>
              <a:rPr lang="de-DE" dirty="0"/>
              <a:t> </a:t>
            </a:r>
            <a:r>
              <a:rPr lang="de-DE" dirty="0" err="1"/>
              <a:t>the</a:t>
            </a:r>
            <a:r>
              <a:rPr lang="de-DE" dirty="0"/>
              <a:t> </a:t>
            </a:r>
            <a:r>
              <a:rPr lang="de-DE" dirty="0" err="1"/>
              <a:t>actions</a:t>
            </a:r>
            <a:r>
              <a:rPr lang="de-DE" dirty="0"/>
              <a:t> </a:t>
            </a:r>
            <a:r>
              <a:rPr lang="de-DE" dirty="0" err="1"/>
              <a:t>of</a:t>
            </a:r>
            <a:r>
              <a:rPr lang="de-DE" dirty="0"/>
              <a:t> </a:t>
            </a:r>
            <a:r>
              <a:rPr lang="de-DE" dirty="0" err="1"/>
              <a:t>the</a:t>
            </a:r>
            <a:r>
              <a:rPr lang="de-DE" dirty="0"/>
              <a:t> </a:t>
            </a:r>
            <a:r>
              <a:rPr lang="de-DE" dirty="0" err="1"/>
              <a:t>Creator</a:t>
            </a:r>
            <a:r>
              <a:rPr lang="de-DE" dirty="0"/>
              <a:t> </a:t>
            </a:r>
            <a:r>
              <a:rPr lang="de-DE" dirty="0" err="1"/>
              <a:t>and</a:t>
            </a:r>
            <a:r>
              <a:rPr lang="de-DE" dirty="0"/>
              <a:t> His </a:t>
            </a:r>
            <a:r>
              <a:rPr lang="de-DE" dirty="0" err="1"/>
              <a:t>purpose</a:t>
            </a:r>
            <a:r>
              <a:rPr lang="de-DE" dirty="0"/>
              <a:t> </a:t>
            </a:r>
            <a:r>
              <a:rPr lang="de-DE" dirty="0" err="1"/>
              <a:t>and</a:t>
            </a:r>
            <a:r>
              <a:rPr lang="de-DE" dirty="0"/>
              <a:t> design, </a:t>
            </a:r>
            <a:r>
              <a:rPr lang="de-DE" dirty="0" err="1"/>
              <a:t>and</a:t>
            </a:r>
            <a:r>
              <a:rPr lang="de-DE" dirty="0"/>
              <a:t> </a:t>
            </a:r>
            <a:r>
              <a:rPr lang="de-DE" dirty="0" err="1"/>
              <a:t>that</a:t>
            </a:r>
            <a:r>
              <a:rPr lang="de-DE" dirty="0"/>
              <a:t> </a:t>
            </a:r>
            <a:r>
              <a:rPr lang="de-DE" dirty="0" err="1"/>
              <a:t>it</a:t>
            </a:r>
            <a:r>
              <a:rPr lang="de-DE" dirty="0"/>
              <a:t> </a:t>
            </a:r>
            <a:r>
              <a:rPr lang="de-DE" dirty="0" err="1"/>
              <a:t>can</a:t>
            </a:r>
            <a:r>
              <a:rPr lang="de-DE" dirty="0"/>
              <a:t> also </a:t>
            </a:r>
            <a:r>
              <a:rPr lang="de-DE" dirty="0" err="1"/>
              <a:t>simulate</a:t>
            </a:r>
            <a:r>
              <a:rPr lang="de-DE" dirty="0"/>
              <a:t> rational human </a:t>
            </a:r>
            <a:r>
              <a:rPr lang="de-DE" dirty="0" err="1"/>
              <a:t>action</a:t>
            </a:r>
            <a:r>
              <a:rPr lang="de-DE" dirty="0"/>
              <a:t> </a:t>
            </a:r>
            <a:r>
              <a:rPr lang="de-DE" dirty="0" err="1"/>
              <a:t>directed</a:t>
            </a:r>
            <a:r>
              <a:rPr lang="de-DE" dirty="0"/>
              <a:t> </a:t>
            </a:r>
            <a:r>
              <a:rPr lang="de-DE" dirty="0" err="1"/>
              <a:t>towards</a:t>
            </a:r>
            <a:r>
              <a:rPr lang="de-DE" dirty="0"/>
              <a:t> a </a:t>
            </a:r>
            <a:r>
              <a:rPr lang="de-DE" dirty="0" err="1"/>
              <a:t>purpose</a:t>
            </a:r>
            <a:r>
              <a:rPr lang="de-DE" dirty="0"/>
              <a:t> </a:t>
            </a:r>
            <a:r>
              <a:rPr lang="de-DE" dirty="0" err="1"/>
              <a:t>or</a:t>
            </a:r>
            <a:r>
              <a:rPr lang="de-DE" dirty="0"/>
              <a:t> </a:t>
            </a:r>
            <a:r>
              <a:rPr lang="de-DE" dirty="0" err="1"/>
              <a:t>aim</a:t>
            </a:r>
            <a:r>
              <a:rPr lang="de-DE" dirty="0"/>
              <a:t>. </a:t>
            </a:r>
            <a:endParaRPr lang="de-DE" dirty="0" smtClean="0"/>
          </a:p>
          <a:p>
            <a:pPr>
              <a:lnSpc>
                <a:spcPct val="120000"/>
              </a:lnSpc>
            </a:pPr>
            <a:r>
              <a:rPr lang="de-DE" i="1" dirty="0" err="1" smtClean="0"/>
              <a:t>Objective</a:t>
            </a:r>
            <a:r>
              <a:rPr lang="de-DE" i="1" dirty="0" smtClean="0"/>
              <a:t> </a:t>
            </a:r>
            <a:r>
              <a:rPr lang="de-DE" i="1" dirty="0" err="1"/>
              <a:t>Knowledge</a:t>
            </a:r>
            <a:r>
              <a:rPr lang="de-DE" i="1" dirty="0"/>
              <a:t>: An </a:t>
            </a:r>
            <a:r>
              <a:rPr lang="de-DE" i="1" dirty="0" err="1"/>
              <a:t>Evolutionary</a:t>
            </a:r>
            <a:r>
              <a:rPr lang="de-DE" i="1" dirty="0"/>
              <a:t> </a:t>
            </a:r>
            <a:r>
              <a:rPr lang="de-DE" i="1" dirty="0" smtClean="0"/>
              <a:t>Approach</a:t>
            </a:r>
            <a:r>
              <a:rPr lang="de-DE" dirty="0" smtClean="0"/>
              <a:t>, 1972</a:t>
            </a:r>
            <a:r>
              <a:rPr lang="de-DE" dirty="0"/>
              <a:t>, p. </a:t>
            </a:r>
            <a:r>
              <a:rPr lang="de-DE" dirty="0" smtClean="0"/>
              <a:t>267.</a:t>
            </a:r>
            <a:endParaRPr lang="de-DE" dirty="0"/>
          </a:p>
        </p:txBody>
      </p:sp>
    </p:spTree>
    <p:extLst>
      <p:ext uri="{BB962C8B-B14F-4D97-AF65-F5344CB8AC3E}">
        <p14:creationId xmlns:p14="http://schemas.microsoft.com/office/powerpoint/2010/main" val="158904323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p:cNvSpPr txBox="1">
            <a:spLocks/>
          </p:cNvSpPr>
          <p:nvPr/>
        </p:nvSpPr>
        <p:spPr>
          <a:xfrm>
            <a:off x="1010882" y="184184"/>
            <a:ext cx="7258272" cy="55749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e-DE" sz="2400" u="sng" dirty="0" smtClean="0"/>
              <a:t>Gould &amp; </a:t>
            </a:r>
            <a:r>
              <a:rPr lang="de-DE" sz="2400" u="sng" dirty="0" err="1" smtClean="0"/>
              <a:t>Lewontin</a:t>
            </a:r>
            <a:r>
              <a:rPr lang="de-DE" sz="2400" u="sng" dirty="0" smtClean="0"/>
              <a:t>: The </a:t>
            </a:r>
            <a:r>
              <a:rPr lang="de-DE" sz="2400" u="sng" dirty="0" err="1" smtClean="0"/>
              <a:t>Spandrels</a:t>
            </a:r>
            <a:r>
              <a:rPr lang="de-DE" sz="2400" u="sng" dirty="0" smtClean="0"/>
              <a:t> </a:t>
            </a:r>
            <a:r>
              <a:rPr lang="de-DE" sz="2400" u="sng" dirty="0" err="1" smtClean="0"/>
              <a:t>of</a:t>
            </a:r>
            <a:r>
              <a:rPr lang="de-DE" sz="2400" u="sng" dirty="0" smtClean="0"/>
              <a:t> San Marco</a:t>
            </a:r>
          </a:p>
          <a:p>
            <a:pPr marL="0" indent="0" algn="ctr">
              <a:buNone/>
            </a:pPr>
            <a:endParaRPr lang="de-DE" sz="2400" i="1" u="sng" dirty="0"/>
          </a:p>
        </p:txBody>
      </p:sp>
      <p:pic>
        <p:nvPicPr>
          <p:cNvPr id="3" name="Bild 2"/>
          <p:cNvPicPr>
            <a:picLocks noChangeAspect="1"/>
          </p:cNvPicPr>
          <p:nvPr/>
        </p:nvPicPr>
        <p:blipFill>
          <a:blip r:embed="rId3"/>
          <a:stretch>
            <a:fillRect/>
          </a:stretch>
        </p:blipFill>
        <p:spPr>
          <a:xfrm>
            <a:off x="4044085" y="1145065"/>
            <a:ext cx="5099915" cy="5445760"/>
          </a:xfrm>
          <a:prstGeom prst="rect">
            <a:avLst/>
          </a:prstGeom>
        </p:spPr>
      </p:pic>
      <p:pic>
        <p:nvPicPr>
          <p:cNvPr id="2" name="Bild 1"/>
          <p:cNvPicPr>
            <a:picLocks noChangeAspect="1"/>
          </p:cNvPicPr>
          <p:nvPr/>
        </p:nvPicPr>
        <p:blipFill>
          <a:blip r:embed="rId4"/>
          <a:stretch>
            <a:fillRect/>
          </a:stretch>
        </p:blipFill>
        <p:spPr>
          <a:xfrm>
            <a:off x="58413" y="2026934"/>
            <a:ext cx="4519448" cy="3389586"/>
          </a:xfrm>
          <a:prstGeom prst="rect">
            <a:avLst/>
          </a:prstGeom>
        </p:spPr>
      </p:pic>
    </p:spTree>
    <p:extLst>
      <p:ext uri="{BB962C8B-B14F-4D97-AF65-F5344CB8AC3E}">
        <p14:creationId xmlns:p14="http://schemas.microsoft.com/office/powerpoint/2010/main" val="200271435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p:cNvSpPr txBox="1">
            <a:spLocks/>
          </p:cNvSpPr>
          <p:nvPr/>
        </p:nvSpPr>
        <p:spPr>
          <a:xfrm>
            <a:off x="634962" y="184184"/>
            <a:ext cx="7258272" cy="55749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e-DE" sz="2400" u="sng" dirty="0" smtClean="0"/>
              <a:t>Gould &amp; </a:t>
            </a:r>
            <a:r>
              <a:rPr lang="de-DE" sz="2400" u="sng" dirty="0" err="1" smtClean="0"/>
              <a:t>Lewontin</a:t>
            </a:r>
            <a:r>
              <a:rPr lang="de-DE" sz="2400" u="sng" dirty="0" smtClean="0"/>
              <a:t>: Alternativen zum </a:t>
            </a:r>
            <a:r>
              <a:rPr lang="de-DE" sz="2400" u="sng" dirty="0" err="1" smtClean="0"/>
              <a:t>Adaptationismus</a:t>
            </a:r>
            <a:endParaRPr lang="de-DE" sz="2400" u="sng" dirty="0" smtClean="0"/>
          </a:p>
          <a:p>
            <a:pPr marL="0" indent="0" algn="ctr">
              <a:buFont typeface="Arial"/>
              <a:buNone/>
            </a:pPr>
            <a:endParaRPr lang="de-DE" sz="2400" u="sng" dirty="0" smtClean="0"/>
          </a:p>
          <a:p>
            <a:pPr marL="0" indent="0" algn="ctr">
              <a:buNone/>
            </a:pPr>
            <a:endParaRPr lang="de-DE" sz="2400" i="1" u="sng" dirty="0"/>
          </a:p>
        </p:txBody>
      </p:sp>
      <p:sp>
        <p:nvSpPr>
          <p:cNvPr id="2" name="Textfeld 1"/>
          <p:cNvSpPr txBox="1"/>
          <p:nvPr/>
        </p:nvSpPr>
        <p:spPr>
          <a:xfrm>
            <a:off x="286135" y="936778"/>
            <a:ext cx="8437808" cy="5696430"/>
          </a:xfrm>
          <a:prstGeom prst="rect">
            <a:avLst/>
          </a:prstGeom>
          <a:noFill/>
        </p:spPr>
        <p:txBody>
          <a:bodyPr wrap="square" rtlCol="0">
            <a:spAutoFit/>
          </a:bodyPr>
          <a:lstStyle/>
          <a:p>
            <a:pPr marL="342900" indent="-342900">
              <a:lnSpc>
                <a:spcPct val="120000"/>
              </a:lnSpc>
              <a:buFont typeface="+mj-lt"/>
              <a:buAutoNum type="arabicPeriod"/>
            </a:pPr>
            <a:r>
              <a:rPr lang="en-US" sz="1900" b="1" dirty="0" smtClean="0"/>
              <a:t>No adaptation, no selection</a:t>
            </a:r>
            <a:r>
              <a:rPr lang="en-US" sz="1900" dirty="0" smtClean="0"/>
              <a:t>: fixation for non-optimal alleles (genetic drift)</a:t>
            </a:r>
          </a:p>
          <a:p>
            <a:pPr marL="342900" indent="-342900">
              <a:lnSpc>
                <a:spcPct val="120000"/>
              </a:lnSpc>
              <a:buFont typeface="+mj-lt"/>
              <a:buAutoNum type="arabicPeriod"/>
            </a:pPr>
            <a:r>
              <a:rPr lang="en-US" sz="1900" b="1" dirty="0" smtClean="0"/>
              <a:t>No adaptation, no selection for specific parts:</a:t>
            </a:r>
            <a:r>
              <a:rPr lang="en-US" sz="1900" dirty="0" smtClean="0"/>
              <a:t> form of part is a consequence of selection elsewhere (</a:t>
            </a:r>
            <a:r>
              <a:rPr lang="en-US" sz="1900" dirty="0" err="1" smtClean="0"/>
              <a:t>pleiotropy</a:t>
            </a:r>
            <a:r>
              <a:rPr lang="en-US" sz="1900" dirty="0" smtClean="0"/>
              <a:t>, </a:t>
            </a:r>
            <a:r>
              <a:rPr lang="en-US" sz="1900" dirty="0" err="1" smtClean="0"/>
              <a:t>allometry</a:t>
            </a:r>
            <a:r>
              <a:rPr lang="en-US" sz="1900" dirty="0" smtClean="0"/>
              <a:t> etc.) </a:t>
            </a:r>
            <a:r>
              <a:rPr lang="en-US" sz="1900" dirty="0" smtClean="0">
                <a:ea typeface="Wingdings"/>
                <a:cs typeface="Wingdings"/>
                <a:sym typeface="Wingdings"/>
              </a:rPr>
              <a:t></a:t>
            </a:r>
            <a:r>
              <a:rPr lang="en-US" sz="1900" dirty="0" smtClean="0">
                <a:sym typeface="Wingdings"/>
              </a:rPr>
              <a:t>organisms as integrated wholes.</a:t>
            </a:r>
          </a:p>
          <a:p>
            <a:pPr marL="342900" indent="-342900">
              <a:lnSpc>
                <a:spcPct val="120000"/>
              </a:lnSpc>
              <a:buFont typeface="+mj-lt"/>
              <a:buAutoNum type="arabicPeriod"/>
            </a:pPr>
            <a:r>
              <a:rPr lang="en-US" sz="1900" b="1" dirty="0" smtClean="0">
                <a:sym typeface="Wingdings"/>
              </a:rPr>
              <a:t>Decoupling of selection and adaptation</a:t>
            </a:r>
          </a:p>
          <a:p>
            <a:pPr marL="857250" lvl="1" indent="-400050">
              <a:lnSpc>
                <a:spcPct val="120000"/>
              </a:lnSpc>
              <a:buFont typeface="+mj-lt"/>
              <a:buAutoNum type="romanLcPeriod"/>
            </a:pPr>
            <a:r>
              <a:rPr lang="en-US" sz="1900" b="1" dirty="0" smtClean="0">
                <a:sym typeface="Wingdings"/>
              </a:rPr>
              <a:t>Selection without adaptation</a:t>
            </a:r>
            <a:r>
              <a:rPr lang="en-US" sz="1900" dirty="0" smtClean="0">
                <a:sym typeface="Wingdings"/>
              </a:rPr>
              <a:t>: example: increase in fecundity</a:t>
            </a:r>
          </a:p>
          <a:p>
            <a:pPr marL="857250" lvl="1" indent="-400050">
              <a:lnSpc>
                <a:spcPct val="120000"/>
              </a:lnSpc>
              <a:buFont typeface="+mj-lt"/>
              <a:buAutoNum type="romanLcPeriod"/>
            </a:pPr>
            <a:r>
              <a:rPr lang="en-US" sz="1900" b="1" dirty="0" smtClean="0">
                <a:sym typeface="Wingdings"/>
              </a:rPr>
              <a:t>Adaptation without selection</a:t>
            </a:r>
            <a:r>
              <a:rPr lang="en-US" sz="1900" dirty="0" smtClean="0">
                <a:sym typeface="Wingdings"/>
              </a:rPr>
              <a:t>: phenotypic plasticity (humans in high altitude); non-heritable, though capacity for plasticity might be.</a:t>
            </a:r>
          </a:p>
          <a:p>
            <a:pPr marL="400050" indent="-400050">
              <a:lnSpc>
                <a:spcPct val="120000"/>
              </a:lnSpc>
              <a:buFont typeface="+mj-lt"/>
              <a:buAutoNum type="arabicPeriod"/>
            </a:pPr>
            <a:r>
              <a:rPr lang="en-US" sz="1900" b="1" dirty="0" smtClean="0">
                <a:sym typeface="Wingdings"/>
              </a:rPr>
              <a:t>Adaptation and selection,  but no selective basis for differences among adaptations: </a:t>
            </a:r>
            <a:r>
              <a:rPr lang="en-US" sz="1900" dirty="0" smtClean="0">
                <a:sym typeface="Wingdings"/>
              </a:rPr>
              <a:t>multiple adaptive peaks (example: </a:t>
            </a:r>
            <a:r>
              <a:rPr lang="en-US" sz="1900" i="1" dirty="0" err="1" smtClean="0">
                <a:sym typeface="Wingdings"/>
              </a:rPr>
              <a:t>Cerion</a:t>
            </a:r>
            <a:r>
              <a:rPr lang="en-US" sz="1900" dirty="0" smtClean="0">
                <a:sym typeface="Wingdings"/>
              </a:rPr>
              <a:t> snails)</a:t>
            </a:r>
          </a:p>
          <a:p>
            <a:pPr marL="400050" indent="-400050">
              <a:lnSpc>
                <a:spcPct val="120000"/>
              </a:lnSpc>
              <a:buFont typeface="+mj-lt"/>
              <a:buAutoNum type="arabicPeriod"/>
            </a:pPr>
            <a:r>
              <a:rPr lang="en-US" sz="1900" b="1" dirty="0" smtClean="0">
                <a:sym typeface="Wingdings"/>
              </a:rPr>
              <a:t>Adaptation and selection, but the adaptation is a secondary utilization of parts present for reasons of architecture, development or history: </a:t>
            </a:r>
            <a:r>
              <a:rPr lang="en-US" sz="1900" dirty="0" smtClean="0">
                <a:sym typeface="Wingdings"/>
              </a:rPr>
              <a:t>the spandrels of San Marco. </a:t>
            </a:r>
          </a:p>
          <a:p>
            <a:pPr>
              <a:lnSpc>
                <a:spcPct val="120000"/>
              </a:lnSpc>
            </a:pPr>
            <a:endParaRPr lang="en-US" sz="1900" dirty="0" smtClean="0">
              <a:sym typeface="Wingdings"/>
            </a:endParaRPr>
          </a:p>
          <a:p>
            <a:pPr>
              <a:lnSpc>
                <a:spcPct val="120000"/>
              </a:lnSpc>
            </a:pPr>
            <a:r>
              <a:rPr lang="en-US" sz="1900" dirty="0" smtClean="0">
                <a:sym typeface="Wingdings"/>
              </a:rPr>
              <a:t>	</a:t>
            </a:r>
            <a:r>
              <a:rPr lang="en-US" sz="1900" b="1" dirty="0" smtClean="0">
                <a:sym typeface="Wingdings"/>
              </a:rPr>
              <a:t>“The immediate utility of an organic structure often says nothing at all about 	the reason for its being.”</a:t>
            </a:r>
          </a:p>
        </p:txBody>
      </p:sp>
    </p:spTree>
    <p:extLst>
      <p:ext uri="{BB962C8B-B14F-4D97-AF65-F5344CB8AC3E}">
        <p14:creationId xmlns:p14="http://schemas.microsoft.com/office/powerpoint/2010/main" val="332024045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p:cNvSpPr txBox="1">
            <a:spLocks/>
          </p:cNvSpPr>
          <p:nvPr/>
        </p:nvSpPr>
        <p:spPr>
          <a:xfrm>
            <a:off x="1234683" y="221703"/>
            <a:ext cx="6361553" cy="47528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e-DE" sz="2400" u="sng" dirty="0" err="1" smtClean="0"/>
              <a:t>Eldredge</a:t>
            </a:r>
            <a:r>
              <a:rPr lang="de-DE" sz="2400" u="sng" dirty="0"/>
              <a:t> </a:t>
            </a:r>
            <a:r>
              <a:rPr lang="de-DE" sz="2400" u="sng" dirty="0" smtClean="0"/>
              <a:t>&amp; Gould: </a:t>
            </a:r>
            <a:r>
              <a:rPr lang="de-DE" sz="2400" u="sng" dirty="0" err="1" smtClean="0"/>
              <a:t>Punctuated</a:t>
            </a:r>
            <a:r>
              <a:rPr lang="de-DE" sz="2400" u="sng" dirty="0" smtClean="0"/>
              <a:t> </a:t>
            </a:r>
            <a:r>
              <a:rPr lang="de-DE" sz="2400" u="sng" dirty="0" err="1" smtClean="0"/>
              <a:t>Equilibria</a:t>
            </a:r>
            <a:endParaRPr lang="de-DE" sz="2400" u="sng" dirty="0" smtClean="0"/>
          </a:p>
          <a:p>
            <a:pPr marL="0" indent="0" algn="ctr">
              <a:buFont typeface="Arial"/>
              <a:buNone/>
            </a:pPr>
            <a:endParaRPr lang="de-DE" sz="2400" u="sng" dirty="0" smtClean="0"/>
          </a:p>
          <a:p>
            <a:pPr marL="0" indent="0" algn="ctr">
              <a:buNone/>
            </a:pPr>
            <a:endParaRPr lang="de-DE" sz="2400" i="1" u="sng" dirty="0"/>
          </a:p>
        </p:txBody>
      </p:sp>
      <p:sp>
        <p:nvSpPr>
          <p:cNvPr id="7" name="Rechteck 6"/>
          <p:cNvSpPr/>
          <p:nvPr/>
        </p:nvSpPr>
        <p:spPr>
          <a:xfrm>
            <a:off x="429503" y="868776"/>
            <a:ext cx="7989855" cy="5733879"/>
          </a:xfrm>
          <a:prstGeom prst="rect">
            <a:avLst/>
          </a:prstGeom>
        </p:spPr>
        <p:txBody>
          <a:bodyPr wrap="square">
            <a:spAutoFit/>
          </a:bodyPr>
          <a:lstStyle/>
          <a:p>
            <a:pPr>
              <a:lnSpc>
                <a:spcPct val="120000"/>
              </a:lnSpc>
            </a:pPr>
            <a:r>
              <a:rPr lang="de-DE" b="1" dirty="0"/>
              <a:t>Der </a:t>
            </a:r>
            <a:r>
              <a:rPr lang="de-DE" b="1" dirty="0" err="1"/>
              <a:t>Induktivismus</a:t>
            </a:r>
            <a:r>
              <a:rPr lang="de-DE" b="1" dirty="0"/>
              <a:t> (S. 84)</a:t>
            </a:r>
            <a:endParaRPr lang="de-DE" dirty="0"/>
          </a:p>
          <a:p>
            <a:pPr marL="285750" indent="-285750">
              <a:lnSpc>
                <a:spcPct val="120000"/>
              </a:lnSpc>
              <a:buFontTx/>
              <a:buChar char="-"/>
            </a:pPr>
            <a:r>
              <a:rPr lang="de-DE" dirty="0"/>
              <a:t>„[...] </a:t>
            </a:r>
            <a:r>
              <a:rPr lang="de-DE" dirty="0" err="1"/>
              <a:t>objective</a:t>
            </a:r>
            <a:r>
              <a:rPr lang="de-DE" dirty="0"/>
              <a:t> </a:t>
            </a:r>
            <a:r>
              <a:rPr lang="de-DE" dirty="0" err="1"/>
              <a:t>facts</a:t>
            </a:r>
            <a:r>
              <a:rPr lang="de-DE" dirty="0"/>
              <a:t> [</a:t>
            </a:r>
            <a:r>
              <a:rPr lang="de-DE" dirty="0" err="1"/>
              <a:t>are</a:t>
            </a:r>
            <a:r>
              <a:rPr lang="de-DE" dirty="0"/>
              <a:t>] </a:t>
            </a:r>
            <a:r>
              <a:rPr lang="de-DE" dirty="0" err="1"/>
              <a:t>the</a:t>
            </a:r>
            <a:r>
              <a:rPr lang="de-DE" dirty="0"/>
              <a:t> </a:t>
            </a:r>
            <a:r>
              <a:rPr lang="de-DE" dirty="0" err="1"/>
              <a:t>primary</a:t>
            </a:r>
            <a:r>
              <a:rPr lang="de-DE" dirty="0"/>
              <a:t> </a:t>
            </a:r>
            <a:r>
              <a:rPr lang="de-DE" dirty="0" err="1"/>
              <a:t>input</a:t>
            </a:r>
            <a:r>
              <a:rPr lang="de-DE" dirty="0"/>
              <a:t> </a:t>
            </a:r>
            <a:r>
              <a:rPr lang="de-DE" dirty="0" err="1"/>
              <a:t>to</a:t>
            </a:r>
            <a:r>
              <a:rPr lang="de-DE" dirty="0"/>
              <a:t> </a:t>
            </a:r>
            <a:r>
              <a:rPr lang="de-DE" dirty="0" err="1"/>
              <a:t>science</a:t>
            </a:r>
            <a:r>
              <a:rPr lang="de-DE" dirty="0"/>
              <a:t> </a:t>
            </a:r>
            <a:r>
              <a:rPr lang="de-DE" dirty="0" err="1"/>
              <a:t>and</a:t>
            </a:r>
            <a:r>
              <a:rPr lang="de-DE" dirty="0"/>
              <a:t> </a:t>
            </a:r>
            <a:r>
              <a:rPr lang="de-DE" dirty="0" err="1"/>
              <a:t>theory</a:t>
            </a:r>
            <a:r>
              <a:rPr lang="de-DE" dirty="0"/>
              <a:t> [...]“</a:t>
            </a:r>
          </a:p>
          <a:p>
            <a:pPr marL="285750" indent="-285750">
              <a:lnSpc>
                <a:spcPct val="120000"/>
              </a:lnSpc>
              <a:buFontTx/>
              <a:buChar char="-"/>
            </a:pPr>
            <a:r>
              <a:rPr lang="de-DE" dirty="0"/>
              <a:t>Newton als Beispiel eines </a:t>
            </a:r>
            <a:r>
              <a:rPr lang="de-DE" dirty="0" err="1"/>
              <a:t>Induktivisten</a:t>
            </a:r>
            <a:r>
              <a:rPr lang="de-DE" dirty="0"/>
              <a:t> („</a:t>
            </a:r>
            <a:r>
              <a:rPr lang="de-DE" dirty="0" err="1"/>
              <a:t>hypotheses</a:t>
            </a:r>
            <a:r>
              <a:rPr lang="de-DE" dirty="0"/>
              <a:t> non </a:t>
            </a:r>
            <a:r>
              <a:rPr lang="de-DE" dirty="0" err="1"/>
              <a:t>fingo</a:t>
            </a:r>
            <a:r>
              <a:rPr lang="de-DE" dirty="0"/>
              <a:t>“</a:t>
            </a:r>
            <a:r>
              <a:rPr lang="de-DE" dirty="0" smtClean="0"/>
              <a:t>)</a:t>
            </a:r>
          </a:p>
          <a:p>
            <a:pPr>
              <a:lnSpc>
                <a:spcPct val="120000"/>
              </a:lnSpc>
            </a:pPr>
            <a:endParaRPr lang="de-DE" dirty="0"/>
          </a:p>
          <a:p>
            <a:pPr>
              <a:lnSpc>
                <a:spcPct val="120000"/>
              </a:lnSpc>
            </a:pPr>
            <a:r>
              <a:rPr lang="de-DE" b="1" dirty="0" smtClean="0"/>
              <a:t>Probleme des </a:t>
            </a:r>
            <a:r>
              <a:rPr lang="de-DE" b="1" dirty="0" err="1" smtClean="0"/>
              <a:t>Induktivismus</a:t>
            </a:r>
            <a:r>
              <a:rPr lang="de-DE" b="1" dirty="0" smtClean="0"/>
              <a:t> (S. 85-86)</a:t>
            </a:r>
            <a:endParaRPr lang="de-DE" dirty="0" smtClean="0"/>
          </a:p>
          <a:p>
            <a:pPr marL="285750" indent="-285750">
              <a:lnSpc>
                <a:spcPct val="120000"/>
              </a:lnSpc>
              <a:buFontTx/>
              <a:buChar char="-"/>
            </a:pPr>
            <a:r>
              <a:rPr lang="de-DE" dirty="0" smtClean="0"/>
              <a:t>„</a:t>
            </a:r>
            <a:r>
              <a:rPr lang="de-DE" dirty="0" err="1" smtClean="0"/>
              <a:t>We</a:t>
            </a:r>
            <a:r>
              <a:rPr lang="de-DE" dirty="0" smtClean="0"/>
              <a:t> do not </a:t>
            </a:r>
            <a:r>
              <a:rPr lang="de-DE" dirty="0" err="1" smtClean="0"/>
              <a:t>encounter</a:t>
            </a:r>
            <a:r>
              <a:rPr lang="de-DE" dirty="0" smtClean="0"/>
              <a:t> </a:t>
            </a:r>
            <a:r>
              <a:rPr lang="de-DE" dirty="0" err="1" smtClean="0"/>
              <a:t>facts</a:t>
            </a:r>
            <a:r>
              <a:rPr lang="de-DE" dirty="0" smtClean="0"/>
              <a:t> </a:t>
            </a:r>
            <a:r>
              <a:rPr lang="de-DE" dirty="0" err="1" smtClean="0"/>
              <a:t>as</a:t>
            </a:r>
            <a:r>
              <a:rPr lang="de-DE" dirty="0" smtClean="0"/>
              <a:t> </a:t>
            </a:r>
            <a:r>
              <a:rPr lang="de-DE" dirty="0" err="1" smtClean="0"/>
              <a:t>data</a:t>
            </a:r>
            <a:r>
              <a:rPr lang="de-DE" dirty="0" smtClean="0"/>
              <a:t> (</a:t>
            </a:r>
            <a:r>
              <a:rPr lang="de-DE" dirty="0" err="1" smtClean="0"/>
              <a:t>litterally</a:t>
            </a:r>
            <a:r>
              <a:rPr lang="de-DE" dirty="0" smtClean="0"/>
              <a:t> „</a:t>
            </a:r>
            <a:r>
              <a:rPr lang="de-DE" dirty="0" err="1" smtClean="0"/>
              <a:t>given</a:t>
            </a:r>
            <a:r>
              <a:rPr lang="de-DE" dirty="0" smtClean="0"/>
              <a:t>“) </a:t>
            </a:r>
            <a:r>
              <a:rPr lang="de-DE" dirty="0" err="1" smtClean="0"/>
              <a:t>discovered</a:t>
            </a:r>
            <a:r>
              <a:rPr lang="de-DE" dirty="0" smtClean="0"/>
              <a:t> </a:t>
            </a:r>
            <a:r>
              <a:rPr lang="de-DE" dirty="0" err="1" smtClean="0"/>
              <a:t>obejtively</a:t>
            </a:r>
            <a:r>
              <a:rPr lang="de-DE" dirty="0" smtClean="0"/>
              <a:t>. All </a:t>
            </a:r>
            <a:r>
              <a:rPr lang="de-DE" dirty="0" err="1" smtClean="0"/>
              <a:t>observation</a:t>
            </a:r>
            <a:r>
              <a:rPr lang="de-DE" dirty="0" smtClean="0"/>
              <a:t> </a:t>
            </a:r>
            <a:r>
              <a:rPr lang="de-DE" dirty="0" err="1" smtClean="0"/>
              <a:t>is</a:t>
            </a:r>
            <a:r>
              <a:rPr lang="de-DE" dirty="0" smtClean="0"/>
              <a:t> </a:t>
            </a:r>
            <a:r>
              <a:rPr lang="de-DE" dirty="0" err="1" smtClean="0"/>
              <a:t>colored</a:t>
            </a:r>
            <a:r>
              <a:rPr lang="de-DE" dirty="0" smtClean="0"/>
              <a:t> </a:t>
            </a:r>
            <a:r>
              <a:rPr lang="de-DE" dirty="0" err="1" smtClean="0"/>
              <a:t>by</a:t>
            </a:r>
            <a:r>
              <a:rPr lang="de-DE" dirty="0" smtClean="0"/>
              <a:t> </a:t>
            </a:r>
            <a:r>
              <a:rPr lang="de-DE" dirty="0" err="1" smtClean="0"/>
              <a:t>theory</a:t>
            </a:r>
            <a:r>
              <a:rPr lang="de-DE" dirty="0" smtClean="0"/>
              <a:t> </a:t>
            </a:r>
            <a:r>
              <a:rPr lang="de-DE" dirty="0" err="1" smtClean="0"/>
              <a:t>and</a:t>
            </a:r>
            <a:r>
              <a:rPr lang="de-DE" dirty="0" smtClean="0"/>
              <a:t> </a:t>
            </a:r>
            <a:r>
              <a:rPr lang="de-DE" dirty="0" err="1" smtClean="0"/>
              <a:t>expectation</a:t>
            </a:r>
            <a:r>
              <a:rPr lang="de-DE" dirty="0" smtClean="0"/>
              <a:t>.“</a:t>
            </a:r>
          </a:p>
          <a:p>
            <a:pPr marL="285750" indent="-285750">
              <a:lnSpc>
                <a:spcPct val="120000"/>
              </a:lnSpc>
              <a:buFontTx/>
              <a:buChar char="-"/>
            </a:pPr>
            <a:r>
              <a:rPr lang="de-DE" dirty="0" smtClean="0"/>
              <a:t>„</a:t>
            </a:r>
            <a:r>
              <a:rPr lang="de-DE" dirty="0" err="1"/>
              <a:t>Theory</a:t>
            </a:r>
            <a:r>
              <a:rPr lang="de-DE" dirty="0"/>
              <a:t> </a:t>
            </a:r>
            <a:r>
              <a:rPr lang="de-DE" dirty="0" err="1"/>
              <a:t>does</a:t>
            </a:r>
            <a:r>
              <a:rPr lang="de-DE" dirty="0"/>
              <a:t> not </a:t>
            </a:r>
            <a:r>
              <a:rPr lang="de-DE" dirty="0" err="1"/>
              <a:t>develop</a:t>
            </a:r>
            <a:r>
              <a:rPr lang="de-DE" dirty="0"/>
              <a:t> </a:t>
            </a:r>
            <a:r>
              <a:rPr lang="de-DE" dirty="0" err="1"/>
              <a:t>as</a:t>
            </a:r>
            <a:r>
              <a:rPr lang="de-DE" dirty="0"/>
              <a:t> a simple </a:t>
            </a:r>
            <a:r>
              <a:rPr lang="de-DE" dirty="0" err="1"/>
              <a:t>and</a:t>
            </a:r>
            <a:r>
              <a:rPr lang="de-DE" dirty="0"/>
              <a:t> </a:t>
            </a:r>
            <a:r>
              <a:rPr lang="de-DE" dirty="0" err="1"/>
              <a:t>logical</a:t>
            </a:r>
            <a:r>
              <a:rPr lang="de-DE" dirty="0"/>
              <a:t> </a:t>
            </a:r>
            <a:r>
              <a:rPr lang="de-DE" dirty="0" err="1"/>
              <a:t>extension</a:t>
            </a:r>
            <a:r>
              <a:rPr lang="de-DE" dirty="0"/>
              <a:t> </a:t>
            </a:r>
            <a:r>
              <a:rPr lang="de-DE" dirty="0" err="1" smtClean="0"/>
              <a:t>of</a:t>
            </a:r>
            <a:r>
              <a:rPr lang="de-DE" dirty="0"/>
              <a:t> </a:t>
            </a:r>
            <a:r>
              <a:rPr lang="de-DE" dirty="0" err="1" smtClean="0"/>
              <a:t>observation</a:t>
            </a:r>
            <a:r>
              <a:rPr lang="de-DE" dirty="0"/>
              <a:t>; </a:t>
            </a:r>
            <a:r>
              <a:rPr lang="de-DE" dirty="0" err="1"/>
              <a:t>it</a:t>
            </a:r>
            <a:r>
              <a:rPr lang="de-DE" dirty="0"/>
              <a:t> </a:t>
            </a:r>
            <a:r>
              <a:rPr lang="de-DE" dirty="0" err="1"/>
              <a:t>does</a:t>
            </a:r>
            <a:r>
              <a:rPr lang="de-DE" dirty="0"/>
              <a:t> not </a:t>
            </a:r>
            <a:r>
              <a:rPr lang="de-DE" dirty="0" err="1"/>
              <a:t>arise</a:t>
            </a:r>
            <a:r>
              <a:rPr lang="de-DE" dirty="0"/>
              <a:t> </a:t>
            </a:r>
            <a:r>
              <a:rPr lang="de-DE" dirty="0" err="1"/>
              <a:t>merely</a:t>
            </a:r>
            <a:r>
              <a:rPr lang="de-DE" dirty="0"/>
              <a:t> </a:t>
            </a:r>
            <a:r>
              <a:rPr lang="de-DE" dirty="0" err="1"/>
              <a:t>from</a:t>
            </a:r>
            <a:r>
              <a:rPr lang="de-DE" dirty="0"/>
              <a:t> </a:t>
            </a:r>
            <a:r>
              <a:rPr lang="de-DE" dirty="0" err="1"/>
              <a:t>the</a:t>
            </a:r>
            <a:r>
              <a:rPr lang="de-DE" dirty="0"/>
              <a:t> </a:t>
            </a:r>
            <a:r>
              <a:rPr lang="de-DE" dirty="0" err="1"/>
              <a:t>patient</a:t>
            </a:r>
            <a:r>
              <a:rPr lang="de-DE" dirty="0"/>
              <a:t> </a:t>
            </a:r>
            <a:r>
              <a:rPr lang="de-DE" dirty="0" err="1" smtClean="0"/>
              <a:t>accumulation</a:t>
            </a:r>
            <a:r>
              <a:rPr lang="de-DE" dirty="0" smtClean="0"/>
              <a:t> </a:t>
            </a:r>
            <a:r>
              <a:rPr lang="de-DE" dirty="0" err="1" smtClean="0"/>
              <a:t>of</a:t>
            </a:r>
            <a:r>
              <a:rPr lang="de-DE" dirty="0" smtClean="0"/>
              <a:t> </a:t>
            </a:r>
            <a:r>
              <a:rPr lang="de-DE" dirty="0" err="1"/>
              <a:t>facts</a:t>
            </a:r>
            <a:r>
              <a:rPr lang="de-DE" dirty="0"/>
              <a:t>. </a:t>
            </a:r>
            <a:r>
              <a:rPr lang="de-DE" dirty="0" err="1"/>
              <a:t>Rather</a:t>
            </a:r>
            <a:r>
              <a:rPr lang="de-DE" dirty="0"/>
              <a:t>, </a:t>
            </a:r>
            <a:r>
              <a:rPr lang="de-DE" dirty="0" err="1"/>
              <a:t>we</a:t>
            </a:r>
            <a:r>
              <a:rPr lang="de-DE" dirty="0"/>
              <a:t> </a:t>
            </a:r>
            <a:r>
              <a:rPr lang="de-DE" dirty="0" err="1"/>
              <a:t>observe</a:t>
            </a:r>
            <a:r>
              <a:rPr lang="de-DE" dirty="0"/>
              <a:t> in </a:t>
            </a:r>
            <a:r>
              <a:rPr lang="de-DE" dirty="0" err="1"/>
              <a:t>order</a:t>
            </a:r>
            <a:r>
              <a:rPr lang="de-DE" dirty="0"/>
              <a:t> </a:t>
            </a:r>
            <a:r>
              <a:rPr lang="de-DE" dirty="0" err="1"/>
              <a:t>to</a:t>
            </a:r>
            <a:r>
              <a:rPr lang="de-DE" dirty="0"/>
              <a:t> </a:t>
            </a:r>
            <a:r>
              <a:rPr lang="de-DE" dirty="0" err="1"/>
              <a:t>test</a:t>
            </a:r>
            <a:r>
              <a:rPr lang="de-DE" dirty="0"/>
              <a:t> </a:t>
            </a:r>
            <a:r>
              <a:rPr lang="de-DE" dirty="0" err="1"/>
              <a:t>hypotheses</a:t>
            </a:r>
            <a:r>
              <a:rPr lang="de-DE" dirty="0"/>
              <a:t> </a:t>
            </a:r>
            <a:r>
              <a:rPr lang="de-DE" dirty="0" err="1" smtClean="0"/>
              <a:t>and</a:t>
            </a:r>
            <a:r>
              <a:rPr lang="de-DE" dirty="0"/>
              <a:t> </a:t>
            </a:r>
            <a:r>
              <a:rPr lang="de-DE" dirty="0" err="1" smtClean="0"/>
              <a:t>examine</a:t>
            </a:r>
            <a:r>
              <a:rPr lang="de-DE" dirty="0" smtClean="0"/>
              <a:t> </a:t>
            </a:r>
            <a:r>
              <a:rPr lang="de-DE" dirty="0" err="1"/>
              <a:t>their</a:t>
            </a:r>
            <a:r>
              <a:rPr lang="de-DE" dirty="0"/>
              <a:t> </a:t>
            </a:r>
            <a:r>
              <a:rPr lang="de-DE" dirty="0" err="1"/>
              <a:t>consequences</a:t>
            </a:r>
            <a:r>
              <a:rPr lang="de-DE" dirty="0" smtClean="0"/>
              <a:t>.“</a:t>
            </a:r>
          </a:p>
          <a:p>
            <a:pPr marL="285750" indent="-285750">
              <a:lnSpc>
                <a:spcPct val="120000"/>
              </a:lnSpc>
              <a:buFontTx/>
              <a:buChar char="-"/>
            </a:pPr>
            <a:r>
              <a:rPr lang="de-DE" dirty="0"/>
              <a:t>Darwin als Anti-</a:t>
            </a:r>
            <a:r>
              <a:rPr lang="de-DE" dirty="0" err="1"/>
              <a:t>Induktivist</a:t>
            </a:r>
            <a:r>
              <a:rPr lang="de-DE" dirty="0"/>
              <a:t> (siehe Zitat auf S. 85</a:t>
            </a:r>
            <a:r>
              <a:rPr lang="de-DE" dirty="0" smtClean="0"/>
              <a:t>)</a:t>
            </a:r>
          </a:p>
          <a:p>
            <a:pPr marL="285750" indent="-285750">
              <a:lnSpc>
                <a:spcPct val="120000"/>
              </a:lnSpc>
              <a:buFontTx/>
              <a:buChar char="-"/>
            </a:pPr>
            <a:r>
              <a:rPr lang="de-DE" dirty="0" smtClean="0"/>
              <a:t>The </a:t>
            </a:r>
            <a:r>
              <a:rPr lang="de-DE" dirty="0" err="1" smtClean="0"/>
              <a:t>vicious</a:t>
            </a:r>
            <a:r>
              <a:rPr lang="de-DE" dirty="0" smtClean="0"/>
              <a:t> </a:t>
            </a:r>
            <a:r>
              <a:rPr lang="de-DE" dirty="0" err="1" smtClean="0"/>
              <a:t>circle</a:t>
            </a:r>
            <a:r>
              <a:rPr lang="de-DE" dirty="0" smtClean="0"/>
              <a:t> </a:t>
            </a:r>
            <a:r>
              <a:rPr lang="de-DE" dirty="0" err="1" smtClean="0"/>
              <a:t>of</a:t>
            </a:r>
            <a:r>
              <a:rPr lang="de-DE" dirty="0" smtClean="0"/>
              <a:t> </a:t>
            </a:r>
            <a:r>
              <a:rPr lang="de-DE" dirty="0" err="1" smtClean="0"/>
              <a:t>inductivism</a:t>
            </a:r>
            <a:r>
              <a:rPr lang="de-DE" dirty="0"/>
              <a:t>: </a:t>
            </a:r>
            <a:r>
              <a:rPr lang="de-DE" dirty="0" smtClean="0"/>
              <a:t/>
            </a:r>
            <a:br>
              <a:rPr lang="de-DE" dirty="0" smtClean="0"/>
            </a:br>
            <a:r>
              <a:rPr lang="de-DE" dirty="0" smtClean="0"/>
              <a:t>„</a:t>
            </a:r>
            <a:r>
              <a:rPr lang="de-DE" dirty="0"/>
              <a:t>A </a:t>
            </a:r>
            <a:r>
              <a:rPr lang="de-DE" dirty="0" err="1"/>
              <a:t>theory</a:t>
            </a:r>
            <a:r>
              <a:rPr lang="de-DE" dirty="0"/>
              <a:t> </a:t>
            </a:r>
            <a:r>
              <a:rPr lang="de-DE" dirty="0" err="1"/>
              <a:t>often</a:t>
            </a:r>
            <a:r>
              <a:rPr lang="de-DE" dirty="0"/>
              <a:t> </a:t>
            </a:r>
            <a:r>
              <a:rPr lang="de-DE" dirty="0" err="1"/>
              <a:t>compels</a:t>
            </a:r>
            <a:r>
              <a:rPr lang="de-DE" dirty="0"/>
              <a:t> </a:t>
            </a:r>
            <a:r>
              <a:rPr lang="de-DE" dirty="0" err="1" smtClean="0"/>
              <a:t>us</a:t>
            </a:r>
            <a:r>
              <a:rPr lang="de-DE" dirty="0" smtClean="0"/>
              <a:t> </a:t>
            </a:r>
            <a:r>
              <a:rPr lang="de-DE" dirty="0" err="1"/>
              <a:t>to</a:t>
            </a:r>
            <a:r>
              <a:rPr lang="de-DE" dirty="0"/>
              <a:t> </a:t>
            </a:r>
            <a:r>
              <a:rPr lang="de-DE" dirty="0" err="1"/>
              <a:t>see</a:t>
            </a:r>
            <a:r>
              <a:rPr lang="de-DE" dirty="0"/>
              <a:t> </a:t>
            </a:r>
            <a:r>
              <a:rPr lang="de-DE" dirty="0" err="1"/>
              <a:t>the</a:t>
            </a:r>
            <a:r>
              <a:rPr lang="de-DE" dirty="0"/>
              <a:t> </a:t>
            </a:r>
            <a:r>
              <a:rPr lang="de-DE" dirty="0" err="1"/>
              <a:t>world</a:t>
            </a:r>
            <a:r>
              <a:rPr lang="de-DE" dirty="0"/>
              <a:t> in </a:t>
            </a:r>
            <a:r>
              <a:rPr lang="de-DE" dirty="0" err="1"/>
              <a:t>its</a:t>
            </a:r>
            <a:r>
              <a:rPr lang="de-DE" dirty="0"/>
              <a:t> light </a:t>
            </a:r>
            <a:r>
              <a:rPr lang="de-DE" dirty="0" err="1"/>
              <a:t>and</a:t>
            </a:r>
            <a:r>
              <a:rPr lang="de-DE" dirty="0"/>
              <a:t> </a:t>
            </a:r>
            <a:r>
              <a:rPr lang="de-DE" dirty="0" err="1"/>
              <a:t>supporl</a:t>
            </a:r>
            <a:r>
              <a:rPr lang="de-DE" dirty="0"/>
              <a:t>. </a:t>
            </a:r>
            <a:r>
              <a:rPr lang="de-DE" dirty="0" err="1"/>
              <a:t>Yet</a:t>
            </a:r>
            <a:r>
              <a:rPr lang="de-DE" dirty="0"/>
              <a:t>. </a:t>
            </a:r>
            <a:r>
              <a:rPr lang="de-DE" dirty="0" err="1"/>
              <a:t>we</a:t>
            </a:r>
            <a:r>
              <a:rPr lang="de-DE" dirty="0"/>
              <a:t> </a:t>
            </a:r>
            <a:r>
              <a:rPr lang="de-DE" dirty="0" err="1"/>
              <a:t>think</a:t>
            </a:r>
            <a:r>
              <a:rPr lang="de-DE" dirty="0"/>
              <a:t> </a:t>
            </a:r>
            <a:r>
              <a:rPr lang="de-DE" dirty="0" err="1"/>
              <a:t>we</a:t>
            </a:r>
            <a:r>
              <a:rPr lang="de-DE" dirty="0"/>
              <a:t> </a:t>
            </a:r>
            <a:r>
              <a:rPr lang="de-DE" dirty="0" err="1"/>
              <a:t>see</a:t>
            </a:r>
            <a:r>
              <a:rPr lang="de-DE" dirty="0"/>
              <a:t> </a:t>
            </a:r>
            <a:r>
              <a:rPr lang="de-DE" dirty="0" err="1"/>
              <a:t>objectively</a:t>
            </a:r>
            <a:r>
              <a:rPr lang="de-DE" dirty="0"/>
              <a:t> </a:t>
            </a:r>
            <a:r>
              <a:rPr lang="de-DE" dirty="0" err="1"/>
              <a:t>and</a:t>
            </a:r>
            <a:r>
              <a:rPr lang="de-DE" dirty="0"/>
              <a:t> </a:t>
            </a:r>
            <a:r>
              <a:rPr lang="de-DE" dirty="0" err="1"/>
              <a:t>therefore</a:t>
            </a:r>
            <a:r>
              <a:rPr lang="de-DE" dirty="0"/>
              <a:t> </a:t>
            </a:r>
            <a:r>
              <a:rPr lang="de-DE" dirty="0" err="1" smtClean="0"/>
              <a:t>interpret</a:t>
            </a:r>
            <a:r>
              <a:rPr lang="de-DE" dirty="0" smtClean="0"/>
              <a:t> </a:t>
            </a:r>
            <a:r>
              <a:rPr lang="de-DE" dirty="0" err="1" smtClean="0"/>
              <a:t>each</a:t>
            </a:r>
            <a:r>
              <a:rPr lang="de-DE" dirty="0" smtClean="0"/>
              <a:t> </a:t>
            </a:r>
            <a:r>
              <a:rPr lang="de-DE" dirty="0" err="1"/>
              <a:t>new</a:t>
            </a:r>
            <a:r>
              <a:rPr lang="de-DE" dirty="0"/>
              <a:t> </a:t>
            </a:r>
            <a:r>
              <a:rPr lang="de-DE" dirty="0" err="1"/>
              <a:t>datum</a:t>
            </a:r>
            <a:r>
              <a:rPr lang="de-DE" dirty="0"/>
              <a:t> </a:t>
            </a:r>
            <a:r>
              <a:rPr lang="de-DE" dirty="0" err="1"/>
              <a:t>as</a:t>
            </a:r>
            <a:r>
              <a:rPr lang="de-DE" dirty="0"/>
              <a:t> an </a:t>
            </a:r>
            <a:r>
              <a:rPr lang="de-DE" dirty="0" err="1"/>
              <a:t>independent</a:t>
            </a:r>
            <a:r>
              <a:rPr lang="de-DE" dirty="0"/>
              <a:t> </a:t>
            </a:r>
            <a:r>
              <a:rPr lang="de-DE" dirty="0" err="1"/>
              <a:t>confirmation</a:t>
            </a:r>
            <a:r>
              <a:rPr lang="de-DE" dirty="0"/>
              <a:t> </a:t>
            </a:r>
            <a:r>
              <a:rPr lang="de-DE" dirty="0" err="1"/>
              <a:t>of</a:t>
            </a:r>
            <a:r>
              <a:rPr lang="de-DE" dirty="0"/>
              <a:t> </a:t>
            </a:r>
            <a:r>
              <a:rPr lang="de-DE" dirty="0" err="1"/>
              <a:t>our</a:t>
            </a:r>
            <a:r>
              <a:rPr lang="de-DE" dirty="0"/>
              <a:t> </a:t>
            </a:r>
            <a:r>
              <a:rPr lang="de-DE" dirty="0" err="1" smtClean="0"/>
              <a:t>theory</a:t>
            </a:r>
            <a:r>
              <a:rPr lang="de-DE" dirty="0" smtClean="0"/>
              <a:t>. </a:t>
            </a:r>
            <a:r>
              <a:rPr lang="de-DE" dirty="0" err="1" smtClean="0"/>
              <a:t>Although</a:t>
            </a:r>
            <a:r>
              <a:rPr lang="de-DE" dirty="0" smtClean="0"/>
              <a:t> </a:t>
            </a:r>
            <a:r>
              <a:rPr lang="de-DE" dirty="0" err="1"/>
              <a:t>our</a:t>
            </a:r>
            <a:r>
              <a:rPr lang="de-DE" dirty="0"/>
              <a:t> </a:t>
            </a:r>
            <a:r>
              <a:rPr lang="de-DE" dirty="0" err="1"/>
              <a:t>theory</a:t>
            </a:r>
            <a:r>
              <a:rPr lang="de-DE" dirty="0"/>
              <a:t> </a:t>
            </a:r>
            <a:r>
              <a:rPr lang="de-DE" dirty="0" err="1"/>
              <a:t>may</a:t>
            </a:r>
            <a:r>
              <a:rPr lang="de-DE" dirty="0"/>
              <a:t> </a:t>
            </a:r>
            <a:r>
              <a:rPr lang="de-DE" dirty="0" err="1"/>
              <a:t>be</a:t>
            </a:r>
            <a:r>
              <a:rPr lang="de-DE" dirty="0"/>
              <a:t> </a:t>
            </a:r>
            <a:r>
              <a:rPr lang="de-DE" dirty="0" err="1"/>
              <a:t>wrong</a:t>
            </a:r>
            <a:r>
              <a:rPr lang="de-DE" dirty="0"/>
              <a:t>. </a:t>
            </a:r>
            <a:r>
              <a:rPr lang="de-DE" dirty="0" err="1"/>
              <a:t>we</a:t>
            </a:r>
            <a:r>
              <a:rPr lang="de-DE" dirty="0"/>
              <a:t> </a:t>
            </a:r>
            <a:r>
              <a:rPr lang="de-DE" dirty="0" err="1"/>
              <a:t>cannot</a:t>
            </a:r>
            <a:r>
              <a:rPr lang="de-DE" dirty="0"/>
              <a:t> </a:t>
            </a:r>
            <a:r>
              <a:rPr lang="de-DE" dirty="0" err="1"/>
              <a:t>confute</a:t>
            </a:r>
            <a:r>
              <a:rPr lang="de-DE" dirty="0"/>
              <a:t> it. </a:t>
            </a:r>
            <a:r>
              <a:rPr lang="de-DE" dirty="0" err="1"/>
              <a:t>To</a:t>
            </a:r>
            <a:r>
              <a:rPr lang="de-DE" dirty="0"/>
              <a:t> </a:t>
            </a:r>
            <a:r>
              <a:rPr lang="de-DE" dirty="0" err="1" smtClean="0"/>
              <a:t>extract</a:t>
            </a:r>
            <a:r>
              <a:rPr lang="de-DE" dirty="0"/>
              <a:t> </a:t>
            </a:r>
            <a:r>
              <a:rPr lang="de-DE" dirty="0" err="1" smtClean="0"/>
              <a:t>ourselves</a:t>
            </a:r>
            <a:r>
              <a:rPr lang="de-DE" dirty="0" smtClean="0"/>
              <a:t> </a:t>
            </a:r>
            <a:r>
              <a:rPr lang="de-DE" dirty="0" err="1"/>
              <a:t>from</a:t>
            </a:r>
            <a:r>
              <a:rPr lang="de-DE" dirty="0"/>
              <a:t> </a:t>
            </a:r>
            <a:r>
              <a:rPr lang="de-DE" dirty="0" err="1"/>
              <a:t>this</a:t>
            </a:r>
            <a:r>
              <a:rPr lang="de-DE" dirty="0"/>
              <a:t> </a:t>
            </a:r>
            <a:r>
              <a:rPr lang="de-DE" dirty="0" err="1"/>
              <a:t>dilemma</a:t>
            </a:r>
            <a:r>
              <a:rPr lang="de-DE" dirty="0"/>
              <a:t>. </a:t>
            </a:r>
            <a:r>
              <a:rPr lang="de-DE" dirty="0" err="1"/>
              <a:t>we</a:t>
            </a:r>
            <a:r>
              <a:rPr lang="de-DE" dirty="0"/>
              <a:t> must bring in a </a:t>
            </a:r>
            <a:r>
              <a:rPr lang="de-DE" dirty="0" err="1"/>
              <a:t>more</a:t>
            </a:r>
            <a:r>
              <a:rPr lang="de-DE" dirty="0"/>
              <a:t> </a:t>
            </a:r>
            <a:r>
              <a:rPr lang="de-DE" dirty="0" err="1"/>
              <a:t>adequate</a:t>
            </a:r>
            <a:r>
              <a:rPr lang="de-DE" dirty="0"/>
              <a:t> </a:t>
            </a:r>
            <a:r>
              <a:rPr lang="de-DE" dirty="0" err="1"/>
              <a:t>theory</a:t>
            </a:r>
            <a:r>
              <a:rPr lang="de-DE" dirty="0"/>
              <a:t>: </a:t>
            </a:r>
            <a:r>
              <a:rPr lang="de-DE" dirty="0" err="1"/>
              <a:t>it</a:t>
            </a:r>
            <a:r>
              <a:rPr lang="de-DE" dirty="0"/>
              <a:t> will not </a:t>
            </a:r>
            <a:r>
              <a:rPr lang="de-DE" dirty="0" err="1"/>
              <a:t>arise</a:t>
            </a:r>
            <a:r>
              <a:rPr lang="de-DE" dirty="0"/>
              <a:t> </a:t>
            </a:r>
            <a:r>
              <a:rPr lang="de-DE" dirty="0" err="1"/>
              <a:t>from</a:t>
            </a:r>
            <a:r>
              <a:rPr lang="de-DE" dirty="0"/>
              <a:t> </a:t>
            </a:r>
            <a:r>
              <a:rPr lang="de-DE" dirty="0" err="1"/>
              <a:t>facts</a:t>
            </a:r>
            <a:r>
              <a:rPr lang="de-DE" dirty="0"/>
              <a:t> </a:t>
            </a:r>
            <a:r>
              <a:rPr lang="de-DE" dirty="0" err="1" smtClean="0"/>
              <a:t>collected</a:t>
            </a:r>
            <a:r>
              <a:rPr lang="de-DE" dirty="0" smtClean="0"/>
              <a:t> </a:t>
            </a:r>
            <a:r>
              <a:rPr lang="de-DE" dirty="0"/>
              <a:t>in </a:t>
            </a:r>
            <a:r>
              <a:rPr lang="de-DE" dirty="0" err="1"/>
              <a:t>the</a:t>
            </a:r>
            <a:r>
              <a:rPr lang="de-DE" dirty="0"/>
              <a:t> </a:t>
            </a:r>
            <a:r>
              <a:rPr lang="de-DE" dirty="0" err="1"/>
              <a:t>old</a:t>
            </a:r>
            <a:r>
              <a:rPr lang="de-DE" dirty="0"/>
              <a:t> </a:t>
            </a:r>
            <a:r>
              <a:rPr lang="de-DE" dirty="0" err="1"/>
              <a:t>way</a:t>
            </a:r>
            <a:r>
              <a:rPr lang="de-DE" dirty="0" smtClean="0"/>
              <a:t>.“ </a:t>
            </a:r>
          </a:p>
        </p:txBody>
      </p:sp>
    </p:spTree>
    <p:extLst>
      <p:ext uri="{BB962C8B-B14F-4D97-AF65-F5344CB8AC3E}">
        <p14:creationId xmlns:p14="http://schemas.microsoft.com/office/powerpoint/2010/main" val="37793335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p:cNvSpPr txBox="1">
            <a:spLocks/>
          </p:cNvSpPr>
          <p:nvPr/>
        </p:nvSpPr>
        <p:spPr>
          <a:xfrm>
            <a:off x="1234683" y="459348"/>
            <a:ext cx="6361553" cy="47528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e-DE" sz="2400" u="sng" dirty="0" smtClean="0"/>
              <a:t>Phyletischer </a:t>
            </a:r>
            <a:r>
              <a:rPr lang="de-DE" sz="2400" u="sng" dirty="0" err="1" smtClean="0"/>
              <a:t>Gradualismus</a:t>
            </a:r>
            <a:endParaRPr lang="de-DE" sz="2400" u="sng" dirty="0" smtClean="0"/>
          </a:p>
          <a:p>
            <a:pPr marL="0" indent="0" algn="ctr">
              <a:buFont typeface="Arial"/>
              <a:buNone/>
            </a:pPr>
            <a:endParaRPr lang="de-DE" sz="2400" u="sng" dirty="0" smtClean="0"/>
          </a:p>
          <a:p>
            <a:pPr marL="0" indent="0" algn="ctr">
              <a:buNone/>
            </a:pPr>
            <a:endParaRPr lang="de-DE" sz="2400" i="1" u="sng" dirty="0"/>
          </a:p>
        </p:txBody>
      </p:sp>
      <p:sp>
        <p:nvSpPr>
          <p:cNvPr id="3" name="Rechteck 2"/>
          <p:cNvSpPr/>
          <p:nvPr/>
        </p:nvSpPr>
        <p:spPr>
          <a:xfrm>
            <a:off x="453022" y="1245041"/>
            <a:ext cx="7660606" cy="4404284"/>
          </a:xfrm>
          <a:prstGeom prst="rect">
            <a:avLst/>
          </a:prstGeom>
        </p:spPr>
        <p:txBody>
          <a:bodyPr wrap="square">
            <a:spAutoFit/>
          </a:bodyPr>
          <a:lstStyle/>
          <a:p>
            <a:pPr>
              <a:lnSpc>
                <a:spcPct val="120000"/>
              </a:lnSpc>
            </a:pPr>
            <a:r>
              <a:rPr lang="de-DE" b="1" dirty="0" smtClean="0"/>
              <a:t>Hauptmerkmale des </a:t>
            </a:r>
            <a:r>
              <a:rPr lang="de-DE" b="1" dirty="0" err="1" smtClean="0"/>
              <a:t>Gradualismus</a:t>
            </a:r>
            <a:r>
              <a:rPr lang="de-DE" b="1" dirty="0" smtClean="0"/>
              <a:t> (S. 89)</a:t>
            </a:r>
          </a:p>
          <a:p>
            <a:pPr marL="285750" indent="-285750">
              <a:lnSpc>
                <a:spcPct val="120000"/>
              </a:lnSpc>
              <a:buFontTx/>
              <a:buChar char="-"/>
            </a:pPr>
            <a:r>
              <a:rPr lang="de-DE" dirty="0" smtClean="0"/>
              <a:t>Neue Arten entstehen durch Transformation ursprünglicher Arten</a:t>
            </a:r>
          </a:p>
          <a:p>
            <a:pPr marL="285750" indent="-285750">
              <a:lnSpc>
                <a:spcPct val="120000"/>
              </a:lnSpc>
              <a:buFontTx/>
              <a:buChar char="-"/>
            </a:pPr>
            <a:r>
              <a:rPr lang="de-DE" dirty="0" smtClean="0"/>
              <a:t>Die Transformation ist </a:t>
            </a:r>
            <a:r>
              <a:rPr lang="de-DE" dirty="0" err="1" smtClean="0"/>
              <a:t>gleichmässig</a:t>
            </a:r>
            <a:r>
              <a:rPr lang="de-DE" dirty="0" smtClean="0"/>
              <a:t> und langsam</a:t>
            </a:r>
          </a:p>
          <a:p>
            <a:pPr marL="285750" indent="-285750">
              <a:lnSpc>
                <a:spcPct val="120000"/>
              </a:lnSpc>
              <a:buFontTx/>
              <a:buChar char="-"/>
            </a:pPr>
            <a:r>
              <a:rPr lang="de-DE" dirty="0" smtClean="0"/>
              <a:t>Im Idealfall bildet der </a:t>
            </a:r>
            <a:r>
              <a:rPr lang="de-DE" dirty="0" err="1" smtClean="0"/>
              <a:t>Fossilenbestand</a:t>
            </a:r>
            <a:r>
              <a:rPr lang="de-DE" dirty="0" smtClean="0"/>
              <a:t> in einer kontinuierlichen Sequenz von Zwischenformen, welche die Vorfahren mit der neuen Art verbinden</a:t>
            </a:r>
          </a:p>
          <a:p>
            <a:pPr marL="285750" indent="-285750">
              <a:lnSpc>
                <a:spcPct val="120000"/>
              </a:lnSpc>
              <a:buFontTx/>
              <a:buChar char="-"/>
            </a:pPr>
            <a:r>
              <a:rPr lang="de-DE" dirty="0" smtClean="0"/>
              <a:t>Morphologische Brüche in einer Sequenz sind auf Lücken im </a:t>
            </a:r>
            <a:r>
              <a:rPr lang="de-DE" dirty="0" err="1" smtClean="0"/>
              <a:t>Fossilenbestand</a:t>
            </a:r>
            <a:r>
              <a:rPr lang="de-DE" dirty="0" smtClean="0"/>
              <a:t> zurückzuführen. </a:t>
            </a:r>
          </a:p>
          <a:p>
            <a:pPr marL="285750" indent="-285750">
              <a:lnSpc>
                <a:spcPct val="120000"/>
              </a:lnSpc>
              <a:buFontTx/>
              <a:buChar char="-"/>
            </a:pPr>
            <a:endParaRPr lang="de-DE" dirty="0" smtClean="0"/>
          </a:p>
          <a:p>
            <a:pPr>
              <a:lnSpc>
                <a:spcPct val="120000"/>
              </a:lnSpc>
            </a:pPr>
            <a:r>
              <a:rPr lang="de-DE" b="1" dirty="0" smtClean="0"/>
              <a:t>Konsequenzen </a:t>
            </a:r>
            <a:r>
              <a:rPr lang="de-DE" b="1" dirty="0"/>
              <a:t>des </a:t>
            </a:r>
            <a:r>
              <a:rPr lang="de-DE" b="1" dirty="0" err="1"/>
              <a:t>Gradualismus</a:t>
            </a:r>
            <a:r>
              <a:rPr lang="de-DE" b="1" dirty="0"/>
              <a:t> (S. 90)</a:t>
            </a:r>
          </a:p>
          <a:p>
            <a:pPr marL="285750" indent="-285750">
              <a:lnSpc>
                <a:spcPct val="120000"/>
              </a:lnSpc>
              <a:buFontTx/>
              <a:buChar char="-"/>
            </a:pPr>
            <a:r>
              <a:rPr lang="de-DE" dirty="0"/>
              <a:t>Die Theorie färbt die Sprache („Brüche“ etc.)</a:t>
            </a:r>
          </a:p>
          <a:p>
            <a:pPr marL="285750" indent="-285750">
              <a:lnSpc>
                <a:spcPct val="120000"/>
              </a:lnSpc>
              <a:buFontTx/>
              <a:buChar char="-"/>
            </a:pPr>
            <a:r>
              <a:rPr lang="de-DE" dirty="0"/>
              <a:t>Die Theorie schreibt vor, was interessante Forschungsobjekte sind (es wird nach vollständigen Sequenzen gesucht)</a:t>
            </a:r>
          </a:p>
          <a:p>
            <a:pPr marL="285750" indent="-285750">
              <a:lnSpc>
                <a:spcPct val="120000"/>
              </a:lnSpc>
              <a:buFontTx/>
              <a:buChar char="-"/>
            </a:pPr>
            <a:endParaRPr lang="de-DE" dirty="0" smtClean="0"/>
          </a:p>
        </p:txBody>
      </p:sp>
      <p:sp>
        <p:nvSpPr>
          <p:cNvPr id="7" name="Rechteck 6"/>
          <p:cNvSpPr/>
          <p:nvPr/>
        </p:nvSpPr>
        <p:spPr>
          <a:xfrm>
            <a:off x="899394" y="4289971"/>
            <a:ext cx="6849242" cy="415498"/>
          </a:xfrm>
          <a:prstGeom prst="rect">
            <a:avLst/>
          </a:prstGeom>
        </p:spPr>
        <p:txBody>
          <a:bodyPr wrap="square">
            <a:spAutoFit/>
          </a:bodyPr>
          <a:lstStyle/>
          <a:p>
            <a:pPr>
              <a:lnSpc>
                <a:spcPct val="120000"/>
              </a:lnSpc>
            </a:pPr>
            <a:endParaRPr lang="de-DE" dirty="0" smtClean="0"/>
          </a:p>
        </p:txBody>
      </p:sp>
    </p:spTree>
    <p:extLst>
      <p:ext uri="{BB962C8B-B14F-4D97-AF65-F5344CB8AC3E}">
        <p14:creationId xmlns:p14="http://schemas.microsoft.com/office/powerpoint/2010/main" val="311182110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p:cNvSpPr txBox="1">
            <a:spLocks/>
          </p:cNvSpPr>
          <p:nvPr/>
        </p:nvSpPr>
        <p:spPr>
          <a:xfrm>
            <a:off x="1234683" y="221703"/>
            <a:ext cx="6361553" cy="47528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e-DE" sz="2400" u="sng" dirty="0" err="1" smtClean="0"/>
              <a:t>Sympatrische</a:t>
            </a:r>
            <a:r>
              <a:rPr lang="de-DE" sz="2400" u="sng" dirty="0" smtClean="0"/>
              <a:t> vs. </a:t>
            </a:r>
            <a:r>
              <a:rPr lang="de-DE" sz="2400" u="sng" dirty="0" err="1" smtClean="0"/>
              <a:t>allopatrische</a:t>
            </a:r>
            <a:r>
              <a:rPr lang="de-DE" sz="2400" u="sng" dirty="0" smtClean="0"/>
              <a:t> Artenbildung</a:t>
            </a:r>
          </a:p>
          <a:p>
            <a:pPr marL="0" indent="0" algn="ctr">
              <a:buFont typeface="Arial"/>
              <a:buNone/>
            </a:pPr>
            <a:endParaRPr lang="de-DE" sz="2400" u="sng" dirty="0" smtClean="0"/>
          </a:p>
          <a:p>
            <a:pPr marL="0" indent="0" algn="ctr">
              <a:buNone/>
            </a:pPr>
            <a:endParaRPr lang="de-DE" sz="2400" i="1" u="sng" dirty="0"/>
          </a:p>
        </p:txBody>
      </p:sp>
      <p:sp>
        <p:nvSpPr>
          <p:cNvPr id="3" name="Rechteck 2"/>
          <p:cNvSpPr/>
          <p:nvPr/>
        </p:nvSpPr>
        <p:spPr>
          <a:xfrm>
            <a:off x="417745" y="818981"/>
            <a:ext cx="7660606" cy="3739486"/>
          </a:xfrm>
          <a:prstGeom prst="rect">
            <a:avLst/>
          </a:prstGeom>
        </p:spPr>
        <p:txBody>
          <a:bodyPr wrap="square">
            <a:spAutoFit/>
          </a:bodyPr>
          <a:lstStyle/>
          <a:p>
            <a:pPr>
              <a:lnSpc>
                <a:spcPct val="120000"/>
              </a:lnSpc>
            </a:pPr>
            <a:r>
              <a:rPr lang="de-DE" b="1" dirty="0" err="1" smtClean="0"/>
              <a:t>Sympatrisch</a:t>
            </a:r>
            <a:r>
              <a:rPr lang="de-DE" dirty="0" smtClean="0"/>
              <a:t>: </a:t>
            </a:r>
          </a:p>
          <a:p>
            <a:pPr marL="285750" indent="-285750">
              <a:lnSpc>
                <a:spcPct val="120000"/>
              </a:lnSpc>
              <a:buFontTx/>
              <a:buChar char="-"/>
            </a:pPr>
            <a:r>
              <a:rPr lang="de-DE" dirty="0" smtClean="0"/>
              <a:t>Entstehung der neuen Art im Gebiet der Ursprungsart</a:t>
            </a:r>
          </a:p>
          <a:p>
            <a:pPr marL="285750" indent="-285750">
              <a:lnSpc>
                <a:spcPct val="120000"/>
              </a:lnSpc>
              <a:buFontTx/>
              <a:buChar char="-"/>
            </a:pPr>
            <a:r>
              <a:rPr lang="de-DE" dirty="0" smtClean="0"/>
              <a:t>Artenbildung ohne (physischen) Unterbruch des Genflusses</a:t>
            </a:r>
          </a:p>
          <a:p>
            <a:pPr marL="285750" indent="-285750">
              <a:lnSpc>
                <a:spcPct val="120000"/>
              </a:lnSpc>
              <a:buFontTx/>
              <a:buChar char="-"/>
            </a:pPr>
            <a:r>
              <a:rPr lang="de-DE" dirty="0" smtClean="0"/>
              <a:t>Voraussetzung: Starke Selektion, insb. starke sexuelle Selektion</a:t>
            </a:r>
          </a:p>
          <a:p>
            <a:pPr marL="285750" indent="-285750">
              <a:lnSpc>
                <a:spcPct val="120000"/>
              </a:lnSpc>
              <a:buFontTx/>
              <a:buChar char="-"/>
            </a:pPr>
            <a:r>
              <a:rPr lang="de-DE" dirty="0" smtClean="0"/>
              <a:t>Eher selten</a:t>
            </a:r>
          </a:p>
          <a:p>
            <a:pPr>
              <a:lnSpc>
                <a:spcPct val="120000"/>
              </a:lnSpc>
            </a:pPr>
            <a:r>
              <a:rPr lang="de-DE" b="1" dirty="0" err="1"/>
              <a:t>Allopatrisch</a:t>
            </a:r>
            <a:r>
              <a:rPr lang="de-DE" dirty="0"/>
              <a:t>: </a:t>
            </a:r>
          </a:p>
          <a:p>
            <a:pPr marL="285750" indent="-285750">
              <a:lnSpc>
                <a:spcPct val="120000"/>
              </a:lnSpc>
              <a:buFontTx/>
              <a:buChar char="-"/>
            </a:pPr>
            <a:r>
              <a:rPr lang="de-DE" dirty="0"/>
              <a:t>Entstehung der neuen Art durch räumlichen Unterbruch des Genflusses (Kontinentaldrift, Gebirgsbildung etc.)</a:t>
            </a:r>
          </a:p>
          <a:p>
            <a:pPr marL="285750" indent="-285750">
              <a:lnSpc>
                <a:spcPct val="120000"/>
              </a:lnSpc>
              <a:buFontTx/>
              <a:buChar char="-"/>
            </a:pPr>
            <a:r>
              <a:rPr lang="de-DE" dirty="0" err="1"/>
              <a:t>Allopatrie</a:t>
            </a:r>
            <a:r>
              <a:rPr lang="de-DE" dirty="0"/>
              <a:t> von kleinen Populationen führt oft zu erhöhtem </a:t>
            </a:r>
            <a:r>
              <a:rPr lang="de-DE" dirty="0" err="1"/>
              <a:t>Gendrift</a:t>
            </a:r>
            <a:r>
              <a:rPr lang="de-DE" dirty="0"/>
              <a:t> (rasche Merkmalsverschiebung)</a:t>
            </a:r>
          </a:p>
          <a:p>
            <a:pPr marL="285750" indent="-285750">
              <a:lnSpc>
                <a:spcPct val="120000"/>
              </a:lnSpc>
              <a:buFontTx/>
              <a:buChar char="-"/>
            </a:pPr>
            <a:r>
              <a:rPr lang="de-DE" dirty="0"/>
              <a:t>Standardmodell der </a:t>
            </a:r>
            <a:r>
              <a:rPr lang="de-DE" dirty="0" smtClean="0"/>
              <a:t>Artenbildung</a:t>
            </a:r>
            <a:endParaRPr lang="de-DE" dirty="0"/>
          </a:p>
        </p:txBody>
      </p:sp>
      <p:sp>
        <p:nvSpPr>
          <p:cNvPr id="2" name="Rechteck 1"/>
          <p:cNvSpPr/>
          <p:nvPr/>
        </p:nvSpPr>
        <p:spPr>
          <a:xfrm>
            <a:off x="417745" y="4579962"/>
            <a:ext cx="8025132" cy="2077492"/>
          </a:xfrm>
          <a:prstGeom prst="rect">
            <a:avLst/>
          </a:prstGeom>
        </p:spPr>
        <p:txBody>
          <a:bodyPr wrap="square">
            <a:spAutoFit/>
          </a:bodyPr>
          <a:lstStyle/>
          <a:p>
            <a:pPr>
              <a:lnSpc>
                <a:spcPct val="120000"/>
              </a:lnSpc>
            </a:pPr>
            <a:r>
              <a:rPr lang="de-DE" dirty="0" smtClean="0"/>
              <a:t>„</a:t>
            </a:r>
            <a:r>
              <a:rPr lang="de-DE" b="1" dirty="0" smtClean="0"/>
              <a:t>The </a:t>
            </a:r>
            <a:r>
              <a:rPr lang="de-DE" b="1" dirty="0" err="1"/>
              <a:t>central</a:t>
            </a:r>
            <a:r>
              <a:rPr lang="de-DE" b="1" dirty="0"/>
              <a:t> </a:t>
            </a:r>
            <a:r>
              <a:rPr lang="de-DE" b="1" dirty="0" err="1"/>
              <a:t>concept</a:t>
            </a:r>
            <a:r>
              <a:rPr lang="de-DE" b="1" dirty="0"/>
              <a:t> </a:t>
            </a:r>
            <a:r>
              <a:rPr lang="de-DE" b="1" dirty="0" err="1"/>
              <a:t>of</a:t>
            </a:r>
            <a:r>
              <a:rPr lang="de-DE" b="1" dirty="0"/>
              <a:t> </a:t>
            </a:r>
            <a:r>
              <a:rPr lang="de-DE" b="1" dirty="0" err="1"/>
              <a:t>allopatric</a:t>
            </a:r>
            <a:r>
              <a:rPr lang="de-DE" b="1" dirty="0"/>
              <a:t> </a:t>
            </a:r>
            <a:r>
              <a:rPr lang="de-DE" b="1" dirty="0" err="1"/>
              <a:t>speciation</a:t>
            </a:r>
            <a:r>
              <a:rPr lang="de-DE" b="1" dirty="0"/>
              <a:t> </a:t>
            </a:r>
            <a:r>
              <a:rPr lang="de-DE" b="1" dirty="0" err="1"/>
              <a:t>is</a:t>
            </a:r>
            <a:r>
              <a:rPr lang="de-DE" b="1" dirty="0"/>
              <a:t> </a:t>
            </a:r>
            <a:r>
              <a:rPr lang="de-DE" b="1" dirty="0" err="1"/>
              <a:t>that</a:t>
            </a:r>
            <a:r>
              <a:rPr lang="de-DE" b="1" dirty="0"/>
              <a:t> </a:t>
            </a:r>
            <a:r>
              <a:rPr lang="de-DE" b="1" dirty="0" err="1"/>
              <a:t>new</a:t>
            </a:r>
            <a:r>
              <a:rPr lang="de-DE" b="1" dirty="0"/>
              <a:t> </a:t>
            </a:r>
            <a:r>
              <a:rPr lang="de-DE" b="1" dirty="0" err="1"/>
              <a:t>species</a:t>
            </a:r>
            <a:r>
              <a:rPr lang="de-DE" b="1" dirty="0"/>
              <a:t> </a:t>
            </a:r>
            <a:r>
              <a:rPr lang="de-DE" b="1" dirty="0" err="1"/>
              <a:t>can</a:t>
            </a:r>
            <a:r>
              <a:rPr lang="de-DE" b="1" dirty="0"/>
              <a:t> </a:t>
            </a:r>
            <a:r>
              <a:rPr lang="de-DE" b="1" dirty="0" err="1"/>
              <a:t>arise</a:t>
            </a:r>
            <a:r>
              <a:rPr lang="de-DE" b="1" dirty="0"/>
              <a:t> </a:t>
            </a:r>
            <a:r>
              <a:rPr lang="de-DE" b="1" dirty="0" err="1"/>
              <a:t>only</a:t>
            </a:r>
            <a:r>
              <a:rPr lang="de-DE" b="1" dirty="0"/>
              <a:t> </a:t>
            </a:r>
            <a:r>
              <a:rPr lang="de-DE" b="1" dirty="0" err="1"/>
              <a:t>when</a:t>
            </a:r>
            <a:r>
              <a:rPr lang="de-DE" b="1" dirty="0"/>
              <a:t> a </a:t>
            </a:r>
            <a:r>
              <a:rPr lang="de-DE" b="1" dirty="0" err="1"/>
              <a:t>small</a:t>
            </a:r>
            <a:r>
              <a:rPr lang="de-DE" b="1" dirty="0"/>
              <a:t> </a:t>
            </a:r>
            <a:r>
              <a:rPr lang="de-DE" b="1" dirty="0" err="1"/>
              <a:t>local</a:t>
            </a:r>
            <a:r>
              <a:rPr lang="de-DE" b="1" dirty="0"/>
              <a:t> </a:t>
            </a:r>
            <a:r>
              <a:rPr lang="de-DE" b="1" dirty="0" err="1"/>
              <a:t>population</a:t>
            </a:r>
            <a:r>
              <a:rPr lang="de-DE" b="1" dirty="0"/>
              <a:t> </a:t>
            </a:r>
            <a:r>
              <a:rPr lang="de-DE" b="1" dirty="0" err="1"/>
              <a:t>becomes</a:t>
            </a:r>
            <a:r>
              <a:rPr lang="de-DE" b="1" dirty="0"/>
              <a:t> </a:t>
            </a:r>
            <a:r>
              <a:rPr lang="de-DE" b="1" dirty="0" err="1"/>
              <a:t>isolated</a:t>
            </a:r>
            <a:r>
              <a:rPr lang="de-DE" b="1" dirty="0"/>
              <a:t> </a:t>
            </a:r>
            <a:r>
              <a:rPr lang="de-DE" b="1" dirty="0" err="1"/>
              <a:t>at</a:t>
            </a:r>
            <a:r>
              <a:rPr lang="de-DE" b="1" dirty="0"/>
              <a:t> </a:t>
            </a:r>
            <a:r>
              <a:rPr lang="de-DE" b="1" dirty="0" err="1"/>
              <a:t>the</a:t>
            </a:r>
            <a:r>
              <a:rPr lang="de-DE" b="1" dirty="0"/>
              <a:t> </a:t>
            </a:r>
            <a:r>
              <a:rPr lang="de-DE" b="1" dirty="0" err="1"/>
              <a:t>margin</a:t>
            </a:r>
            <a:r>
              <a:rPr lang="de-DE" b="1" dirty="0"/>
              <a:t> </a:t>
            </a:r>
            <a:r>
              <a:rPr lang="de-DE" b="1" dirty="0" err="1"/>
              <a:t>of</a:t>
            </a:r>
            <a:r>
              <a:rPr lang="de-DE" b="1" dirty="0"/>
              <a:t> </a:t>
            </a:r>
            <a:r>
              <a:rPr lang="de-DE" b="1" dirty="0" err="1"/>
              <a:t>the</a:t>
            </a:r>
            <a:r>
              <a:rPr lang="de-DE" b="1" dirty="0"/>
              <a:t> </a:t>
            </a:r>
            <a:r>
              <a:rPr lang="de-DE" b="1" dirty="0" err="1" smtClean="0"/>
              <a:t>geographic</a:t>
            </a:r>
            <a:r>
              <a:rPr lang="de-DE" b="1" dirty="0" smtClean="0"/>
              <a:t> </a:t>
            </a:r>
            <a:r>
              <a:rPr lang="de-DE" b="1" dirty="0" err="1"/>
              <a:t>range</a:t>
            </a:r>
            <a:r>
              <a:rPr lang="de-DE" b="1" dirty="0"/>
              <a:t> </a:t>
            </a:r>
            <a:r>
              <a:rPr lang="de-DE" b="1" dirty="0" err="1"/>
              <a:t>of</a:t>
            </a:r>
            <a:r>
              <a:rPr lang="de-DE" b="1" dirty="0"/>
              <a:t> </a:t>
            </a:r>
            <a:r>
              <a:rPr lang="de-DE" b="1" dirty="0" err="1"/>
              <a:t>its</a:t>
            </a:r>
            <a:r>
              <a:rPr lang="de-DE" b="1" dirty="0"/>
              <a:t> </a:t>
            </a:r>
            <a:r>
              <a:rPr lang="de-DE" b="1" dirty="0" err="1"/>
              <a:t>parent</a:t>
            </a:r>
            <a:r>
              <a:rPr lang="de-DE" b="1" dirty="0"/>
              <a:t> </a:t>
            </a:r>
            <a:r>
              <a:rPr lang="de-DE" b="1" dirty="0" err="1"/>
              <a:t>species</a:t>
            </a:r>
            <a:r>
              <a:rPr lang="de-DE" b="1" dirty="0"/>
              <a:t>. Such </a:t>
            </a:r>
            <a:r>
              <a:rPr lang="de-DE" b="1" dirty="0" err="1"/>
              <a:t>local</a:t>
            </a:r>
            <a:r>
              <a:rPr lang="de-DE" b="1" dirty="0"/>
              <a:t> </a:t>
            </a:r>
            <a:r>
              <a:rPr lang="de-DE" b="1" dirty="0" err="1"/>
              <a:t>populations</a:t>
            </a:r>
            <a:r>
              <a:rPr lang="de-DE" b="1" dirty="0"/>
              <a:t> </a:t>
            </a:r>
            <a:r>
              <a:rPr lang="de-DE" b="1" dirty="0" err="1"/>
              <a:t>are</a:t>
            </a:r>
            <a:r>
              <a:rPr lang="de-DE" b="1" dirty="0"/>
              <a:t> </a:t>
            </a:r>
            <a:r>
              <a:rPr lang="de-DE" b="1" dirty="0" err="1"/>
              <a:t>termed</a:t>
            </a:r>
            <a:r>
              <a:rPr lang="de-DE" b="1" dirty="0"/>
              <a:t> </a:t>
            </a:r>
            <a:r>
              <a:rPr lang="de-DE" b="1" i="1" dirty="0" err="1"/>
              <a:t>peripheral</a:t>
            </a:r>
            <a:r>
              <a:rPr lang="de-DE" b="1" i="1" dirty="0"/>
              <a:t> </a:t>
            </a:r>
            <a:r>
              <a:rPr lang="de-DE" b="1" i="1" dirty="0" err="1"/>
              <a:t>isolates</a:t>
            </a:r>
            <a:r>
              <a:rPr lang="de-DE" b="1" dirty="0"/>
              <a:t>. A </a:t>
            </a:r>
            <a:r>
              <a:rPr lang="de-DE" b="1" dirty="0" err="1" smtClean="0"/>
              <a:t>peripheral</a:t>
            </a:r>
            <a:r>
              <a:rPr lang="de-DE" b="1" dirty="0" smtClean="0"/>
              <a:t> </a:t>
            </a:r>
            <a:r>
              <a:rPr lang="de-DE" b="1" dirty="0" err="1"/>
              <a:t>isolate</a:t>
            </a:r>
            <a:r>
              <a:rPr lang="de-DE" b="1" dirty="0"/>
              <a:t> </a:t>
            </a:r>
            <a:r>
              <a:rPr lang="de-DE" b="1" dirty="0" err="1"/>
              <a:t>develops</a:t>
            </a:r>
            <a:r>
              <a:rPr lang="de-DE" b="1" dirty="0"/>
              <a:t> </a:t>
            </a:r>
            <a:r>
              <a:rPr lang="de-DE" b="1" dirty="0" err="1"/>
              <a:t>into</a:t>
            </a:r>
            <a:r>
              <a:rPr lang="de-DE" b="1" dirty="0"/>
              <a:t> a </a:t>
            </a:r>
            <a:r>
              <a:rPr lang="de-DE" b="1" dirty="0" err="1"/>
              <a:t>new</a:t>
            </a:r>
            <a:r>
              <a:rPr lang="de-DE" b="1" dirty="0"/>
              <a:t> </a:t>
            </a:r>
            <a:r>
              <a:rPr lang="de-DE" b="1" dirty="0" err="1"/>
              <a:t>species</a:t>
            </a:r>
            <a:r>
              <a:rPr lang="de-DE" b="1" dirty="0"/>
              <a:t> </a:t>
            </a:r>
            <a:r>
              <a:rPr lang="de-DE" b="1" dirty="0" err="1"/>
              <a:t>if</a:t>
            </a:r>
            <a:r>
              <a:rPr lang="de-DE" b="1" dirty="0"/>
              <a:t> </a:t>
            </a:r>
            <a:r>
              <a:rPr lang="de-DE" b="1" dirty="0" err="1"/>
              <a:t>isolating</a:t>
            </a:r>
            <a:r>
              <a:rPr lang="de-DE" b="1" dirty="0"/>
              <a:t> </a:t>
            </a:r>
            <a:r>
              <a:rPr lang="de-DE" b="1" dirty="0" err="1"/>
              <a:t>mechanisms</a:t>
            </a:r>
            <a:r>
              <a:rPr lang="de-DE" b="1" dirty="0"/>
              <a:t> </a:t>
            </a:r>
            <a:r>
              <a:rPr lang="de-DE" b="1" dirty="0" err="1"/>
              <a:t>evolve</a:t>
            </a:r>
            <a:r>
              <a:rPr lang="de-DE" b="1" dirty="0"/>
              <a:t> </a:t>
            </a:r>
            <a:r>
              <a:rPr lang="de-DE" b="1" dirty="0" err="1"/>
              <a:t>that</a:t>
            </a:r>
            <a:r>
              <a:rPr lang="de-DE" b="1" dirty="0"/>
              <a:t> will </a:t>
            </a:r>
            <a:r>
              <a:rPr lang="de-DE" b="1" dirty="0" err="1"/>
              <a:t>prevent</a:t>
            </a:r>
            <a:r>
              <a:rPr lang="de-DE" b="1" dirty="0"/>
              <a:t> </a:t>
            </a:r>
            <a:r>
              <a:rPr lang="de-DE" b="1" dirty="0" err="1"/>
              <a:t>the</a:t>
            </a:r>
            <a:r>
              <a:rPr lang="de-DE" b="1" dirty="0"/>
              <a:t> </a:t>
            </a:r>
            <a:r>
              <a:rPr lang="de-DE" b="1" dirty="0" err="1"/>
              <a:t>re</a:t>
            </a:r>
            <a:r>
              <a:rPr lang="de-DE" b="1" dirty="0"/>
              <a:t>-initiation </a:t>
            </a:r>
            <a:r>
              <a:rPr lang="de-DE" b="1" dirty="0" err="1"/>
              <a:t>of</a:t>
            </a:r>
            <a:r>
              <a:rPr lang="de-DE" b="1" dirty="0"/>
              <a:t> </a:t>
            </a:r>
            <a:r>
              <a:rPr lang="de-DE" b="1" dirty="0" err="1"/>
              <a:t>gene</a:t>
            </a:r>
            <a:r>
              <a:rPr lang="de-DE" b="1" dirty="0"/>
              <a:t> </a:t>
            </a:r>
            <a:r>
              <a:rPr lang="de-DE" b="1" dirty="0" err="1"/>
              <a:t>flow</a:t>
            </a:r>
            <a:r>
              <a:rPr lang="de-DE" b="1" dirty="0"/>
              <a:t> </a:t>
            </a:r>
            <a:r>
              <a:rPr lang="de-DE" b="1" dirty="0" err="1"/>
              <a:t>if</a:t>
            </a:r>
            <a:r>
              <a:rPr lang="de-DE" b="1" dirty="0"/>
              <a:t> </a:t>
            </a:r>
            <a:r>
              <a:rPr lang="de-DE" b="1" dirty="0" err="1"/>
              <a:t>the</a:t>
            </a:r>
            <a:r>
              <a:rPr lang="de-DE" b="1" dirty="0"/>
              <a:t> </a:t>
            </a:r>
            <a:r>
              <a:rPr lang="de-DE" b="1" dirty="0" err="1"/>
              <a:t>new</a:t>
            </a:r>
            <a:r>
              <a:rPr lang="de-DE" b="1" dirty="0"/>
              <a:t> form </a:t>
            </a:r>
            <a:r>
              <a:rPr lang="de-DE" b="1" dirty="0" err="1"/>
              <a:t>re</a:t>
            </a:r>
            <a:r>
              <a:rPr lang="de-DE" b="1" dirty="0"/>
              <a:t>-encounters </a:t>
            </a:r>
            <a:r>
              <a:rPr lang="de-DE" b="1" dirty="0" err="1"/>
              <a:t>its</a:t>
            </a:r>
            <a:r>
              <a:rPr lang="de-DE" b="1" dirty="0"/>
              <a:t> </a:t>
            </a:r>
            <a:r>
              <a:rPr lang="de-DE" b="1" dirty="0" err="1"/>
              <a:t>ancestors</a:t>
            </a:r>
            <a:r>
              <a:rPr lang="de-DE" b="1" dirty="0"/>
              <a:t> </a:t>
            </a:r>
            <a:r>
              <a:rPr lang="de-DE" b="1" dirty="0" err="1"/>
              <a:t>at</a:t>
            </a:r>
            <a:r>
              <a:rPr lang="de-DE" b="1" dirty="0"/>
              <a:t> </a:t>
            </a:r>
            <a:r>
              <a:rPr lang="de-DE" b="1" dirty="0" err="1"/>
              <a:t>some</a:t>
            </a:r>
            <a:r>
              <a:rPr lang="de-DE" b="1" dirty="0"/>
              <a:t> </a:t>
            </a:r>
            <a:r>
              <a:rPr lang="de-DE" b="1" dirty="0" err="1"/>
              <a:t>future</a:t>
            </a:r>
            <a:r>
              <a:rPr lang="de-DE" b="1" dirty="0"/>
              <a:t> time</a:t>
            </a:r>
            <a:r>
              <a:rPr lang="de-DE" b="1" dirty="0" smtClean="0"/>
              <a:t>.“ (S. 94)</a:t>
            </a:r>
            <a:endParaRPr lang="de-DE" b="1" dirty="0"/>
          </a:p>
        </p:txBody>
      </p:sp>
    </p:spTree>
    <p:extLst>
      <p:ext uri="{BB962C8B-B14F-4D97-AF65-F5344CB8AC3E}">
        <p14:creationId xmlns:p14="http://schemas.microsoft.com/office/powerpoint/2010/main" val="367238540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p:cNvSpPr txBox="1">
            <a:spLocks/>
          </p:cNvSpPr>
          <p:nvPr/>
        </p:nvSpPr>
        <p:spPr>
          <a:xfrm>
            <a:off x="917193" y="459348"/>
            <a:ext cx="7219953" cy="47528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e-DE" sz="2400" u="sng" dirty="0" err="1" smtClean="0"/>
              <a:t>Allopatrische</a:t>
            </a:r>
            <a:r>
              <a:rPr lang="de-DE" sz="2400" u="sng" dirty="0" smtClean="0"/>
              <a:t> Artenbildung aus Sicht des </a:t>
            </a:r>
            <a:r>
              <a:rPr lang="de-DE" sz="2400" u="sng" dirty="0" err="1" smtClean="0"/>
              <a:t>Gradualismus</a:t>
            </a:r>
            <a:endParaRPr lang="de-DE" sz="2400" u="sng" dirty="0" smtClean="0"/>
          </a:p>
          <a:p>
            <a:pPr marL="0" indent="0" algn="ctr">
              <a:buFont typeface="Arial"/>
              <a:buNone/>
            </a:pPr>
            <a:endParaRPr lang="de-DE" sz="2400" u="sng" dirty="0" smtClean="0"/>
          </a:p>
          <a:p>
            <a:pPr marL="0" indent="0" algn="ctr">
              <a:buNone/>
            </a:pPr>
            <a:endParaRPr lang="de-DE" sz="2400" i="1" u="sng" dirty="0"/>
          </a:p>
        </p:txBody>
      </p:sp>
      <p:pic>
        <p:nvPicPr>
          <p:cNvPr id="2" name="Bild 1"/>
          <p:cNvPicPr>
            <a:picLocks noChangeAspect="1"/>
          </p:cNvPicPr>
          <p:nvPr/>
        </p:nvPicPr>
        <p:blipFill>
          <a:blip r:embed="rId3"/>
          <a:stretch>
            <a:fillRect/>
          </a:stretch>
        </p:blipFill>
        <p:spPr>
          <a:xfrm>
            <a:off x="532478" y="1054099"/>
            <a:ext cx="7841321" cy="5436455"/>
          </a:xfrm>
          <a:prstGeom prst="rect">
            <a:avLst/>
          </a:prstGeom>
        </p:spPr>
      </p:pic>
    </p:spTree>
    <p:extLst>
      <p:ext uri="{BB962C8B-B14F-4D97-AF65-F5344CB8AC3E}">
        <p14:creationId xmlns:p14="http://schemas.microsoft.com/office/powerpoint/2010/main" val="384987657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p:cNvSpPr txBox="1">
            <a:spLocks/>
          </p:cNvSpPr>
          <p:nvPr/>
        </p:nvSpPr>
        <p:spPr>
          <a:xfrm>
            <a:off x="1234683" y="459348"/>
            <a:ext cx="6361553" cy="47528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e-DE" sz="2400" u="sng" dirty="0" err="1" smtClean="0"/>
              <a:t>Punktualismus</a:t>
            </a:r>
            <a:endParaRPr lang="de-DE" sz="2400" u="sng" dirty="0" smtClean="0"/>
          </a:p>
          <a:p>
            <a:pPr marL="0" indent="0" algn="ctr">
              <a:buFont typeface="Arial"/>
              <a:buNone/>
            </a:pPr>
            <a:endParaRPr lang="de-DE" sz="2400" u="sng" dirty="0" smtClean="0"/>
          </a:p>
          <a:p>
            <a:pPr marL="0" indent="0" algn="ctr">
              <a:buNone/>
            </a:pPr>
            <a:endParaRPr lang="de-DE" sz="2400" i="1" u="sng" dirty="0"/>
          </a:p>
        </p:txBody>
      </p:sp>
      <p:sp>
        <p:nvSpPr>
          <p:cNvPr id="3" name="Rechteck 2"/>
          <p:cNvSpPr/>
          <p:nvPr/>
        </p:nvSpPr>
        <p:spPr>
          <a:xfrm>
            <a:off x="746994" y="1245041"/>
            <a:ext cx="6849242" cy="1412694"/>
          </a:xfrm>
          <a:prstGeom prst="rect">
            <a:avLst/>
          </a:prstGeom>
        </p:spPr>
        <p:txBody>
          <a:bodyPr wrap="square">
            <a:spAutoFit/>
          </a:bodyPr>
          <a:lstStyle/>
          <a:p>
            <a:pPr>
              <a:lnSpc>
                <a:spcPct val="120000"/>
              </a:lnSpc>
            </a:pPr>
            <a:r>
              <a:rPr lang="de-DE" b="1" dirty="0" smtClean="0"/>
              <a:t>Hauptmerkmale des </a:t>
            </a:r>
            <a:r>
              <a:rPr lang="de-DE" b="1" dirty="0" err="1" smtClean="0"/>
              <a:t>Punktualismus</a:t>
            </a:r>
            <a:r>
              <a:rPr lang="de-DE" b="1" dirty="0" smtClean="0"/>
              <a:t> (S. 96)</a:t>
            </a:r>
          </a:p>
          <a:p>
            <a:pPr marL="285750" indent="-285750">
              <a:lnSpc>
                <a:spcPct val="120000"/>
              </a:lnSpc>
              <a:buFontTx/>
              <a:buChar char="-"/>
            </a:pPr>
            <a:r>
              <a:rPr lang="de-DE" dirty="0" smtClean="0"/>
              <a:t>Neue Arten entstehen </a:t>
            </a:r>
            <a:r>
              <a:rPr lang="de-DE" smtClean="0"/>
              <a:t>durch </a:t>
            </a:r>
            <a:r>
              <a:rPr lang="de-DE" smtClean="0"/>
              <a:t>allopatrische Abspaltung </a:t>
            </a:r>
            <a:endParaRPr lang="de-DE" dirty="0" smtClean="0"/>
          </a:p>
          <a:p>
            <a:pPr marL="285750" indent="-285750">
              <a:lnSpc>
                <a:spcPct val="120000"/>
              </a:lnSpc>
              <a:buFontTx/>
              <a:buChar char="-"/>
            </a:pPr>
            <a:r>
              <a:rPr lang="de-DE" dirty="0" smtClean="0"/>
              <a:t>Neue Arten entwickeln sich rasch aus kleinen Subpopulationen </a:t>
            </a:r>
          </a:p>
          <a:p>
            <a:pPr marL="285750" indent="-285750">
              <a:lnSpc>
                <a:spcPct val="120000"/>
              </a:lnSpc>
              <a:buFontTx/>
              <a:buChar char="-"/>
            </a:pPr>
            <a:r>
              <a:rPr lang="de-DE" dirty="0"/>
              <a:t>Neue Arten entstehen </a:t>
            </a:r>
            <a:r>
              <a:rPr lang="de-DE" dirty="0" smtClean="0"/>
              <a:t>isoliert </a:t>
            </a:r>
            <a:r>
              <a:rPr lang="de-DE" dirty="0"/>
              <a:t>in der Peripherie ihrer </a:t>
            </a:r>
            <a:r>
              <a:rPr lang="de-DE" dirty="0" smtClean="0"/>
              <a:t>Vorgänger</a:t>
            </a:r>
          </a:p>
        </p:txBody>
      </p:sp>
      <p:sp>
        <p:nvSpPr>
          <p:cNvPr id="7" name="Rechteck 6"/>
          <p:cNvSpPr/>
          <p:nvPr/>
        </p:nvSpPr>
        <p:spPr>
          <a:xfrm>
            <a:off x="746994" y="4685614"/>
            <a:ext cx="6849242" cy="2077492"/>
          </a:xfrm>
          <a:prstGeom prst="rect">
            <a:avLst/>
          </a:prstGeom>
        </p:spPr>
        <p:txBody>
          <a:bodyPr wrap="square">
            <a:spAutoFit/>
          </a:bodyPr>
          <a:lstStyle/>
          <a:p>
            <a:pPr>
              <a:lnSpc>
                <a:spcPct val="120000"/>
              </a:lnSpc>
            </a:pPr>
            <a:r>
              <a:rPr lang="de-DE" b="1" dirty="0" smtClean="0"/>
              <a:t>Konsequenzen des </a:t>
            </a:r>
            <a:r>
              <a:rPr lang="de-DE" b="1" dirty="0" err="1" smtClean="0"/>
              <a:t>Punktualismus</a:t>
            </a:r>
            <a:r>
              <a:rPr lang="de-DE" b="1" dirty="0" smtClean="0"/>
              <a:t> (S. 96)</a:t>
            </a:r>
            <a:endParaRPr lang="de-DE" b="1" dirty="0"/>
          </a:p>
          <a:p>
            <a:pPr marL="285750" indent="-285750">
              <a:lnSpc>
                <a:spcPct val="120000"/>
              </a:lnSpc>
              <a:buFontTx/>
              <a:buChar char="-"/>
            </a:pPr>
            <a:r>
              <a:rPr lang="de-DE" dirty="0" smtClean="0"/>
              <a:t>Brüche in den Fossilienbeständen markieren die (Re-)Migration der neuen Art.</a:t>
            </a:r>
          </a:p>
          <a:p>
            <a:pPr marL="285750" indent="-285750">
              <a:lnSpc>
                <a:spcPct val="120000"/>
              </a:lnSpc>
              <a:buFontTx/>
              <a:buChar char="-"/>
            </a:pPr>
            <a:r>
              <a:rPr lang="de-DE" dirty="0" smtClean="0"/>
              <a:t>Brüche in den Fossilienbeständen sind real. Sie repräsentieren die Dynamik des Evolutionsprozesses, nicht die Unvollständigkeit der Bestände. </a:t>
            </a:r>
          </a:p>
        </p:txBody>
      </p:sp>
      <p:sp>
        <p:nvSpPr>
          <p:cNvPr id="2" name="Rechteck 1"/>
          <p:cNvSpPr/>
          <p:nvPr/>
        </p:nvSpPr>
        <p:spPr>
          <a:xfrm>
            <a:off x="746994" y="2822939"/>
            <a:ext cx="7131457" cy="1745093"/>
          </a:xfrm>
          <a:prstGeom prst="rect">
            <a:avLst/>
          </a:prstGeom>
          <a:ln>
            <a:solidFill>
              <a:schemeClr val="tx1"/>
            </a:solidFill>
          </a:ln>
        </p:spPr>
        <p:txBody>
          <a:bodyPr wrap="square">
            <a:spAutoFit/>
          </a:bodyPr>
          <a:lstStyle/>
          <a:p>
            <a:pPr>
              <a:lnSpc>
                <a:spcPct val="120000"/>
              </a:lnSpc>
            </a:pPr>
            <a:r>
              <a:rPr lang="de-DE" dirty="0"/>
              <a:t>„</a:t>
            </a:r>
            <a:r>
              <a:rPr lang="de-DE" b="1" dirty="0"/>
              <a:t>In </a:t>
            </a:r>
            <a:r>
              <a:rPr lang="de-DE" b="1" dirty="0" err="1"/>
              <a:t>any</a:t>
            </a:r>
            <a:r>
              <a:rPr lang="de-DE" b="1" dirty="0"/>
              <a:t> </a:t>
            </a:r>
            <a:r>
              <a:rPr lang="de-DE" b="1" dirty="0" err="1"/>
              <a:t>event</a:t>
            </a:r>
            <a:r>
              <a:rPr lang="de-DE" b="1" dirty="0"/>
              <a:t>, </a:t>
            </a:r>
            <a:r>
              <a:rPr lang="de-DE" b="1" dirty="0" err="1"/>
              <a:t>most</a:t>
            </a:r>
            <a:r>
              <a:rPr lang="de-DE" b="1" dirty="0"/>
              <a:t> </a:t>
            </a:r>
            <a:r>
              <a:rPr lang="de-DE" b="1" dirty="0" err="1"/>
              <a:t>morphological</a:t>
            </a:r>
            <a:r>
              <a:rPr lang="de-DE" b="1" dirty="0"/>
              <a:t> </a:t>
            </a:r>
            <a:r>
              <a:rPr lang="de-DE" b="1" dirty="0" err="1" smtClean="0"/>
              <a:t>divergence</a:t>
            </a:r>
            <a:r>
              <a:rPr lang="de-DE" b="1" dirty="0" smtClean="0"/>
              <a:t> </a:t>
            </a:r>
            <a:r>
              <a:rPr lang="de-DE" b="1" dirty="0" err="1"/>
              <a:t>of</a:t>
            </a:r>
            <a:r>
              <a:rPr lang="de-DE" b="1" dirty="0"/>
              <a:t> a </a:t>
            </a:r>
            <a:r>
              <a:rPr lang="de-DE" b="1" dirty="0" err="1"/>
              <a:t>descendant</a:t>
            </a:r>
            <a:r>
              <a:rPr lang="de-DE" b="1" dirty="0"/>
              <a:t> </a:t>
            </a:r>
            <a:r>
              <a:rPr lang="de-DE" b="1" dirty="0" err="1"/>
              <a:t>species</a:t>
            </a:r>
            <a:r>
              <a:rPr lang="de-DE" b="1" dirty="0"/>
              <a:t> </a:t>
            </a:r>
            <a:r>
              <a:rPr lang="de-DE" b="1" dirty="0" err="1"/>
              <a:t>occurs</a:t>
            </a:r>
            <a:r>
              <a:rPr lang="de-DE" b="1" dirty="0"/>
              <a:t> </a:t>
            </a:r>
            <a:r>
              <a:rPr lang="de-DE" b="1" dirty="0" err="1"/>
              <a:t>very</a:t>
            </a:r>
            <a:r>
              <a:rPr lang="de-DE" b="1" dirty="0"/>
              <a:t> </a:t>
            </a:r>
            <a:r>
              <a:rPr lang="de-DE" b="1" dirty="0" err="1"/>
              <a:t>early</a:t>
            </a:r>
            <a:r>
              <a:rPr lang="de-DE" b="1" dirty="0"/>
              <a:t> in </a:t>
            </a:r>
            <a:r>
              <a:rPr lang="de-DE" b="1" dirty="0" smtClean="0"/>
              <a:t>ist </a:t>
            </a:r>
            <a:r>
              <a:rPr lang="de-DE" b="1" dirty="0" err="1" smtClean="0"/>
              <a:t>differentiation</a:t>
            </a:r>
            <a:r>
              <a:rPr lang="de-DE" b="1" dirty="0"/>
              <a:t>, </a:t>
            </a:r>
            <a:r>
              <a:rPr lang="de-DE" b="1" dirty="0" err="1"/>
              <a:t>when</a:t>
            </a:r>
            <a:r>
              <a:rPr lang="de-DE" b="1" dirty="0"/>
              <a:t> a </a:t>
            </a:r>
            <a:r>
              <a:rPr lang="de-DE" b="1" dirty="0" err="1"/>
              <a:t>population</a:t>
            </a:r>
            <a:r>
              <a:rPr lang="de-DE" b="1" dirty="0"/>
              <a:t> </a:t>
            </a:r>
            <a:r>
              <a:rPr lang="de-DE" b="1" dirty="0" err="1"/>
              <a:t>is</a:t>
            </a:r>
            <a:r>
              <a:rPr lang="de-DE" b="1" dirty="0"/>
              <a:t> </a:t>
            </a:r>
            <a:r>
              <a:rPr lang="de-DE" b="1" dirty="0" err="1"/>
              <a:t>small</a:t>
            </a:r>
            <a:r>
              <a:rPr lang="de-DE" b="1" dirty="0"/>
              <a:t> </a:t>
            </a:r>
            <a:r>
              <a:rPr lang="de-DE" b="1" dirty="0" err="1"/>
              <a:t>and</a:t>
            </a:r>
            <a:r>
              <a:rPr lang="de-DE" b="1" dirty="0"/>
              <a:t> still </a:t>
            </a:r>
            <a:r>
              <a:rPr lang="de-DE" b="1" dirty="0" err="1"/>
              <a:t>adjusting</a:t>
            </a:r>
            <a:r>
              <a:rPr lang="de-DE" b="1" dirty="0"/>
              <a:t> </a:t>
            </a:r>
            <a:r>
              <a:rPr lang="de-DE" b="1" dirty="0" err="1"/>
              <a:t>more</a:t>
            </a:r>
            <a:r>
              <a:rPr lang="de-DE" b="1" dirty="0"/>
              <a:t> </a:t>
            </a:r>
            <a:r>
              <a:rPr lang="de-DE" b="1" dirty="0" err="1"/>
              <a:t>precisely</a:t>
            </a:r>
            <a:r>
              <a:rPr lang="de-DE" b="1" dirty="0"/>
              <a:t> </a:t>
            </a:r>
            <a:r>
              <a:rPr lang="de-DE" b="1" dirty="0" err="1"/>
              <a:t>to</a:t>
            </a:r>
            <a:r>
              <a:rPr lang="de-DE" b="1" dirty="0"/>
              <a:t> </a:t>
            </a:r>
            <a:r>
              <a:rPr lang="de-DE" b="1" dirty="0" err="1"/>
              <a:t>local</a:t>
            </a:r>
            <a:r>
              <a:rPr lang="de-DE" b="1" dirty="0"/>
              <a:t> </a:t>
            </a:r>
            <a:r>
              <a:rPr lang="de-DE" b="1" dirty="0" err="1"/>
              <a:t>conditions</a:t>
            </a:r>
            <a:r>
              <a:rPr lang="de-DE" b="1" dirty="0"/>
              <a:t>. [...] Most </a:t>
            </a:r>
            <a:r>
              <a:rPr lang="de-DE" b="1" dirty="0" err="1"/>
              <a:t>evolutionary</a:t>
            </a:r>
            <a:r>
              <a:rPr lang="de-DE" b="1" dirty="0"/>
              <a:t> </a:t>
            </a:r>
            <a:r>
              <a:rPr lang="de-DE" b="1" dirty="0" err="1"/>
              <a:t>changes</a:t>
            </a:r>
            <a:r>
              <a:rPr lang="de-DE" b="1" dirty="0"/>
              <a:t> in </a:t>
            </a:r>
            <a:r>
              <a:rPr lang="de-DE" b="1" dirty="0" err="1"/>
              <a:t>morphology</a:t>
            </a:r>
            <a:r>
              <a:rPr lang="de-DE" b="1" dirty="0"/>
              <a:t> </a:t>
            </a:r>
            <a:r>
              <a:rPr lang="de-DE" b="1" dirty="0" err="1"/>
              <a:t>occur</a:t>
            </a:r>
            <a:r>
              <a:rPr lang="de-DE" b="1" dirty="0"/>
              <a:t> in a </a:t>
            </a:r>
            <a:r>
              <a:rPr lang="de-DE" b="1" dirty="0" err="1"/>
              <a:t>short</a:t>
            </a:r>
            <a:r>
              <a:rPr lang="de-DE" b="1" dirty="0"/>
              <a:t> </a:t>
            </a:r>
            <a:r>
              <a:rPr lang="de-DE" b="1" dirty="0" err="1"/>
              <a:t>period</a:t>
            </a:r>
            <a:r>
              <a:rPr lang="de-DE" b="1" dirty="0"/>
              <a:t> </a:t>
            </a:r>
            <a:r>
              <a:rPr lang="de-DE" b="1" dirty="0" err="1"/>
              <a:t>of</a:t>
            </a:r>
            <a:r>
              <a:rPr lang="de-DE" b="1" dirty="0"/>
              <a:t> time relative </a:t>
            </a:r>
            <a:r>
              <a:rPr lang="de-DE" b="1" dirty="0" err="1"/>
              <a:t>to</a:t>
            </a:r>
            <a:r>
              <a:rPr lang="de-DE" b="1" dirty="0"/>
              <a:t> </a:t>
            </a:r>
            <a:r>
              <a:rPr lang="de-DE" b="1" dirty="0" err="1"/>
              <a:t>the</a:t>
            </a:r>
            <a:r>
              <a:rPr lang="de-DE" b="1" dirty="0"/>
              <a:t> total </a:t>
            </a:r>
            <a:r>
              <a:rPr lang="de-DE" b="1" dirty="0" err="1"/>
              <a:t>duration</a:t>
            </a:r>
            <a:r>
              <a:rPr lang="de-DE" b="1" dirty="0"/>
              <a:t> </a:t>
            </a:r>
            <a:r>
              <a:rPr lang="de-DE" b="1" dirty="0" err="1"/>
              <a:t>of</a:t>
            </a:r>
            <a:r>
              <a:rPr lang="de-DE" b="1" dirty="0"/>
              <a:t> </a:t>
            </a:r>
            <a:r>
              <a:rPr lang="de-DE" b="1" dirty="0" err="1"/>
              <a:t>species</a:t>
            </a:r>
            <a:r>
              <a:rPr lang="de-DE" b="1" dirty="0"/>
              <a:t>.</a:t>
            </a:r>
            <a:r>
              <a:rPr lang="de-DE" b="1" dirty="0" smtClean="0"/>
              <a:t>“ (S. 95)</a:t>
            </a:r>
            <a:endParaRPr lang="de-DE" b="1" dirty="0"/>
          </a:p>
        </p:txBody>
      </p:sp>
    </p:spTree>
    <p:extLst>
      <p:ext uri="{BB962C8B-B14F-4D97-AF65-F5344CB8AC3E}">
        <p14:creationId xmlns:p14="http://schemas.microsoft.com/office/powerpoint/2010/main" val="363830492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compare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291" y="757498"/>
            <a:ext cx="7478649" cy="5982919"/>
          </a:xfrm>
          <a:prstGeom prst="rect">
            <a:avLst/>
          </a:prstGeom>
        </p:spPr>
      </p:pic>
      <p:sp>
        <p:nvSpPr>
          <p:cNvPr id="5" name="Inhaltsplatzhalter 2"/>
          <p:cNvSpPr txBox="1">
            <a:spLocks/>
          </p:cNvSpPr>
          <p:nvPr/>
        </p:nvSpPr>
        <p:spPr>
          <a:xfrm>
            <a:off x="1234683" y="106600"/>
            <a:ext cx="6361553" cy="47528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e-DE" sz="2400" u="sng" dirty="0" smtClean="0"/>
              <a:t>Vergleich: Meiose vs. Mitose</a:t>
            </a:r>
            <a:endParaRPr lang="de-DE" sz="2400" u="sng" dirty="0" smtClean="0"/>
          </a:p>
          <a:p>
            <a:pPr marL="0" indent="0" algn="ctr">
              <a:buFont typeface="Arial"/>
              <a:buNone/>
            </a:pPr>
            <a:endParaRPr lang="de-DE" sz="2400" u="sng" dirty="0" smtClean="0"/>
          </a:p>
          <a:p>
            <a:pPr marL="0" indent="0" algn="ctr">
              <a:buNone/>
            </a:pPr>
            <a:endParaRPr lang="de-DE" sz="2400" i="1" u="sng" dirty="0"/>
          </a:p>
        </p:txBody>
      </p:sp>
    </p:spTree>
    <p:extLst>
      <p:ext uri="{BB962C8B-B14F-4D97-AF65-F5344CB8AC3E}">
        <p14:creationId xmlns:p14="http://schemas.microsoft.com/office/powerpoint/2010/main" val="1416994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p:cNvSpPr txBox="1">
            <a:spLocks/>
          </p:cNvSpPr>
          <p:nvPr/>
        </p:nvSpPr>
        <p:spPr>
          <a:xfrm>
            <a:off x="834882" y="106600"/>
            <a:ext cx="7702066" cy="47528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e-DE" sz="2400" u="sng" dirty="0" err="1" smtClean="0"/>
              <a:t>Jablonka</a:t>
            </a:r>
            <a:r>
              <a:rPr lang="de-DE" sz="2400" u="sng" dirty="0" smtClean="0"/>
              <a:t> &amp; Lamb, The </a:t>
            </a:r>
            <a:r>
              <a:rPr lang="de-DE" sz="2400" u="sng" dirty="0" err="1" smtClean="0"/>
              <a:t>Epigenetic</a:t>
            </a:r>
            <a:r>
              <a:rPr lang="de-DE" sz="2400" u="sng" dirty="0" smtClean="0"/>
              <a:t> </a:t>
            </a:r>
            <a:r>
              <a:rPr lang="de-DE" sz="2400" u="sng" dirty="0" err="1" smtClean="0"/>
              <a:t>Inheritance</a:t>
            </a:r>
            <a:r>
              <a:rPr lang="de-DE" sz="2400" u="sng" dirty="0" smtClean="0"/>
              <a:t> Systems (EISs)</a:t>
            </a:r>
            <a:endParaRPr lang="de-DE" sz="2400" u="sng" dirty="0" smtClean="0"/>
          </a:p>
          <a:p>
            <a:pPr marL="0" indent="0" algn="ctr">
              <a:buFont typeface="Arial"/>
              <a:buNone/>
            </a:pPr>
            <a:endParaRPr lang="de-DE" sz="2400" u="sng" dirty="0" smtClean="0"/>
          </a:p>
          <a:p>
            <a:pPr marL="0" indent="0" algn="ctr">
              <a:buNone/>
            </a:pPr>
            <a:endParaRPr lang="de-DE" sz="2400" i="1" u="sng" dirty="0"/>
          </a:p>
        </p:txBody>
      </p:sp>
      <p:sp>
        <p:nvSpPr>
          <p:cNvPr id="7" name="Textfeld 6"/>
          <p:cNvSpPr txBox="1"/>
          <p:nvPr/>
        </p:nvSpPr>
        <p:spPr>
          <a:xfrm>
            <a:off x="834882" y="968170"/>
            <a:ext cx="7698145" cy="4994700"/>
          </a:xfrm>
          <a:prstGeom prst="rect">
            <a:avLst/>
          </a:prstGeom>
          <a:noFill/>
        </p:spPr>
        <p:txBody>
          <a:bodyPr wrap="square" rtlCol="0">
            <a:spAutoFit/>
          </a:bodyPr>
          <a:lstStyle/>
          <a:p>
            <a:pPr marL="342900" indent="-342900">
              <a:lnSpc>
                <a:spcPct val="120000"/>
              </a:lnSpc>
              <a:buFont typeface="+mj-lt"/>
              <a:buAutoNum type="arabicPeriod"/>
            </a:pPr>
            <a:r>
              <a:rPr lang="en-US" sz="1900" b="1" dirty="0" smtClean="0"/>
              <a:t>Self-Sustaining Loops</a:t>
            </a:r>
            <a:br>
              <a:rPr lang="en-US" sz="1900" b="1" dirty="0" smtClean="0"/>
            </a:br>
            <a:r>
              <a:rPr lang="en-US" sz="1900" b="1" dirty="0" smtClean="0"/>
              <a:t>- </a:t>
            </a:r>
            <a:r>
              <a:rPr lang="en-US" sz="1900" dirty="0" smtClean="0"/>
              <a:t>Patterns of gene activity are transmitted to daughter cells via the presence of regulating stimuli </a:t>
            </a:r>
          </a:p>
          <a:p>
            <a:pPr marL="342900" indent="-342900">
              <a:lnSpc>
                <a:spcPct val="120000"/>
              </a:lnSpc>
              <a:buFont typeface="+mj-lt"/>
              <a:buAutoNum type="arabicPeriod"/>
            </a:pPr>
            <a:r>
              <a:rPr lang="en-US" sz="1900" b="1" dirty="0" smtClean="0">
                <a:sym typeface="Wingdings"/>
              </a:rPr>
              <a:t>Structural Inheritance</a:t>
            </a:r>
            <a:br>
              <a:rPr lang="en-US" sz="1900" b="1" dirty="0" smtClean="0">
                <a:sym typeface="Wingdings"/>
              </a:rPr>
            </a:br>
            <a:r>
              <a:rPr lang="en-US" sz="1900" dirty="0" smtClean="0">
                <a:sym typeface="Wingdings"/>
              </a:rPr>
              <a:t>- Transmittance of structural/organizational information</a:t>
            </a:r>
            <a:br>
              <a:rPr lang="en-US" sz="1900" dirty="0" smtClean="0">
                <a:sym typeface="Wingdings"/>
              </a:rPr>
            </a:br>
            <a:r>
              <a:rPr lang="en-US" sz="1900" dirty="0" smtClean="0">
                <a:sym typeface="Wingdings"/>
              </a:rPr>
              <a:t>- Examples: cilia, </a:t>
            </a:r>
            <a:r>
              <a:rPr lang="en-US" sz="1900" dirty="0">
                <a:sym typeface="Wingdings"/>
              </a:rPr>
              <a:t>cell </a:t>
            </a:r>
            <a:r>
              <a:rPr lang="en-US" sz="1900" dirty="0" smtClean="0">
                <a:sym typeface="Wingdings"/>
              </a:rPr>
              <a:t>membranes, prions, </a:t>
            </a:r>
            <a:endParaRPr lang="en-US" sz="1900" b="1" dirty="0">
              <a:sym typeface="Wingdings"/>
            </a:endParaRPr>
          </a:p>
          <a:p>
            <a:pPr marL="342900" indent="-342900">
              <a:lnSpc>
                <a:spcPct val="120000"/>
              </a:lnSpc>
              <a:buFont typeface="+mj-lt"/>
              <a:buAutoNum type="arabicPeriod"/>
            </a:pPr>
            <a:r>
              <a:rPr lang="en-US" sz="1900" b="1" dirty="0" smtClean="0">
                <a:sym typeface="Wingdings"/>
              </a:rPr>
              <a:t>Chromatin-Marking Systems</a:t>
            </a:r>
            <a:br>
              <a:rPr lang="en-US" sz="1900" b="1" dirty="0" smtClean="0">
                <a:sym typeface="Wingdings"/>
              </a:rPr>
            </a:br>
            <a:r>
              <a:rPr lang="en-US" sz="1900" dirty="0" smtClean="0">
                <a:sym typeface="Wingdings"/>
              </a:rPr>
              <a:t>- </a:t>
            </a:r>
            <a:r>
              <a:rPr lang="en-US" sz="1900" dirty="0"/>
              <a:t>Patterns of gene activity are transmitted to daughter cells via </a:t>
            </a:r>
            <a:r>
              <a:rPr lang="en-US" sz="1900" dirty="0" smtClean="0">
                <a:sym typeface="Wingdings"/>
              </a:rPr>
              <a:t>structural features of chromatin</a:t>
            </a:r>
            <a:br>
              <a:rPr lang="en-US" sz="1900" dirty="0" smtClean="0">
                <a:sym typeface="Wingdings"/>
              </a:rPr>
            </a:br>
            <a:r>
              <a:rPr lang="en-US" sz="1900" dirty="0" smtClean="0">
                <a:sym typeface="Wingdings"/>
              </a:rPr>
              <a:t>- Examples: DNA methylation, DNA-binding protein complexes, </a:t>
            </a:r>
            <a:r>
              <a:rPr lang="en-US" sz="1900" dirty="0">
                <a:sym typeface="Wingdings"/>
              </a:rPr>
              <a:t>h</a:t>
            </a:r>
            <a:r>
              <a:rPr lang="en-US" sz="1900" dirty="0" smtClean="0">
                <a:sym typeface="Wingdings"/>
              </a:rPr>
              <a:t>istone modifications</a:t>
            </a:r>
            <a:endParaRPr lang="en-US" sz="1900" b="1" dirty="0" smtClean="0">
              <a:sym typeface="Wingdings"/>
            </a:endParaRPr>
          </a:p>
          <a:p>
            <a:pPr marL="342900" indent="-342900">
              <a:lnSpc>
                <a:spcPct val="120000"/>
              </a:lnSpc>
              <a:buFont typeface="+mj-lt"/>
              <a:buAutoNum type="arabicPeriod"/>
            </a:pPr>
            <a:r>
              <a:rPr lang="en-US" sz="1900" b="1" dirty="0" smtClean="0">
                <a:sym typeface="Wingdings"/>
              </a:rPr>
              <a:t>RNA Interference</a:t>
            </a:r>
            <a:r>
              <a:rPr lang="en-US" sz="1900" b="1" dirty="0">
                <a:sym typeface="Wingdings"/>
              </a:rPr>
              <a:t> </a:t>
            </a:r>
            <a:r>
              <a:rPr lang="en-US" sz="1900" b="1" dirty="0" smtClean="0">
                <a:sym typeface="Wingdings"/>
              </a:rPr>
              <a:t>(</a:t>
            </a:r>
            <a:r>
              <a:rPr lang="en-US" sz="1900" b="1" dirty="0" err="1" smtClean="0">
                <a:sym typeface="Wingdings"/>
              </a:rPr>
              <a:t>RNAi</a:t>
            </a:r>
            <a:r>
              <a:rPr lang="en-US" sz="1900" b="1" dirty="0" smtClean="0">
                <a:sym typeface="Wingdings"/>
              </a:rPr>
              <a:t>)</a:t>
            </a:r>
            <a:r>
              <a:rPr lang="en-US" sz="1900" b="1" dirty="0">
                <a:sym typeface="Wingdings"/>
              </a:rPr>
              <a:t/>
            </a:r>
            <a:br>
              <a:rPr lang="en-US" sz="1900" b="1" dirty="0">
                <a:sym typeface="Wingdings"/>
              </a:rPr>
            </a:br>
            <a:r>
              <a:rPr lang="en-US" sz="1900" dirty="0" smtClean="0">
                <a:sym typeface="Wingdings"/>
              </a:rPr>
              <a:t>- Silencing of genes via binding of small interfering RNAs (</a:t>
            </a:r>
            <a:r>
              <a:rPr lang="en-US" sz="1900" dirty="0" err="1" smtClean="0">
                <a:sym typeface="Wingdings"/>
              </a:rPr>
              <a:t>siRNAs</a:t>
            </a:r>
            <a:r>
              <a:rPr lang="en-US" sz="1900" dirty="0" smtClean="0">
                <a:sym typeface="Wingdings"/>
              </a:rPr>
              <a:t>) to </a:t>
            </a:r>
            <a:r>
              <a:rPr lang="en-US" sz="1900" smtClean="0">
                <a:sym typeface="Wingdings"/>
              </a:rPr>
              <a:t>complementary mRNA.</a:t>
            </a:r>
            <a:endParaRPr lang="en-US" sz="1900" b="1" dirty="0" smtClean="0">
              <a:sym typeface="Wingdings"/>
            </a:endParaRPr>
          </a:p>
        </p:txBody>
      </p:sp>
    </p:spTree>
    <p:extLst>
      <p:ext uri="{BB962C8B-B14F-4D97-AF65-F5344CB8AC3E}">
        <p14:creationId xmlns:p14="http://schemas.microsoft.com/office/powerpoint/2010/main" val="4035121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Prozo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5182" y="0"/>
            <a:ext cx="5078164" cy="6842074"/>
          </a:xfrm>
          <a:prstGeom prst="rect">
            <a:avLst/>
          </a:prstGeom>
        </p:spPr>
      </p:pic>
      <p:sp>
        <p:nvSpPr>
          <p:cNvPr id="5" name="Textfeld 4"/>
          <p:cNvSpPr txBox="1"/>
          <p:nvPr/>
        </p:nvSpPr>
        <p:spPr>
          <a:xfrm>
            <a:off x="338757" y="5643308"/>
            <a:ext cx="3106525" cy="923330"/>
          </a:xfrm>
          <a:prstGeom prst="rect">
            <a:avLst/>
          </a:prstGeom>
          <a:noFill/>
        </p:spPr>
        <p:txBody>
          <a:bodyPr wrap="square" rtlCol="0">
            <a:spAutoFit/>
          </a:bodyPr>
          <a:lstStyle/>
          <a:p>
            <a:r>
              <a:rPr lang="de-DE" dirty="0" smtClean="0"/>
              <a:t>Aus: </a:t>
            </a:r>
            <a:r>
              <a:rPr lang="de-DE" dirty="0" err="1" smtClean="0"/>
              <a:t>Raimundus</a:t>
            </a:r>
            <a:r>
              <a:rPr lang="de-DE" dirty="0" smtClean="0"/>
              <a:t> </a:t>
            </a:r>
            <a:r>
              <a:rPr lang="de-DE" dirty="0" err="1" smtClean="0"/>
              <a:t>Lullus</a:t>
            </a:r>
            <a:r>
              <a:rPr lang="de-DE" dirty="0"/>
              <a:t>, </a:t>
            </a:r>
            <a:r>
              <a:rPr lang="de-DE" i="1" dirty="0" err="1"/>
              <a:t>Liber</a:t>
            </a:r>
            <a:r>
              <a:rPr lang="de-DE" i="1" dirty="0"/>
              <a:t> de </a:t>
            </a:r>
            <a:r>
              <a:rPr lang="de-DE" i="1" dirty="0" err="1"/>
              <a:t>ascensu</a:t>
            </a:r>
            <a:r>
              <a:rPr lang="de-DE" i="1" dirty="0"/>
              <a:t> et </a:t>
            </a:r>
            <a:r>
              <a:rPr lang="de-DE" i="1" dirty="0" err="1"/>
              <a:t>descensu</a:t>
            </a:r>
            <a:r>
              <a:rPr lang="de-DE" i="1" dirty="0"/>
              <a:t> </a:t>
            </a:r>
            <a:r>
              <a:rPr lang="de-DE" i="1" dirty="0" err="1" smtClean="0"/>
              <a:t>intellectus</a:t>
            </a:r>
            <a:r>
              <a:rPr lang="de-DE" dirty="0" smtClean="0"/>
              <a:t>, 1304/1512</a:t>
            </a:r>
            <a:endParaRPr lang="de-DE" dirty="0"/>
          </a:p>
        </p:txBody>
      </p:sp>
    </p:spTree>
    <p:extLst>
      <p:ext uri="{BB962C8B-B14F-4D97-AF65-F5344CB8AC3E}">
        <p14:creationId xmlns:p14="http://schemas.microsoft.com/office/powerpoint/2010/main" val="260954812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p:cNvSpPr txBox="1">
            <a:spLocks/>
          </p:cNvSpPr>
          <p:nvPr/>
        </p:nvSpPr>
        <p:spPr>
          <a:xfrm>
            <a:off x="1234683" y="106600"/>
            <a:ext cx="6361553" cy="47528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e-DE" sz="2400" u="sng" dirty="0" smtClean="0"/>
              <a:t>Chromatin </a:t>
            </a:r>
            <a:r>
              <a:rPr lang="de-DE" sz="2400" u="sng" dirty="0" err="1" smtClean="0"/>
              <a:t>Structure</a:t>
            </a:r>
            <a:endParaRPr lang="de-DE" sz="2400" u="sng" dirty="0" smtClean="0"/>
          </a:p>
          <a:p>
            <a:pPr marL="0" indent="0" algn="ctr">
              <a:buFont typeface="Arial"/>
              <a:buNone/>
            </a:pPr>
            <a:endParaRPr lang="de-DE" sz="2400" u="sng" dirty="0" smtClean="0"/>
          </a:p>
          <a:p>
            <a:pPr marL="0" indent="0" algn="ctr">
              <a:buNone/>
            </a:pPr>
            <a:endParaRPr lang="de-DE" sz="2400" i="1" u="sng" dirty="0"/>
          </a:p>
        </p:txBody>
      </p:sp>
      <p:pic>
        <p:nvPicPr>
          <p:cNvPr id="3" name="Bild 2" descr="chromatinstructurefigur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586" y="1787116"/>
            <a:ext cx="8041987" cy="3903877"/>
          </a:xfrm>
          <a:prstGeom prst="rect">
            <a:avLst/>
          </a:prstGeom>
        </p:spPr>
      </p:pic>
    </p:spTree>
    <p:extLst>
      <p:ext uri="{BB962C8B-B14F-4D97-AF65-F5344CB8AC3E}">
        <p14:creationId xmlns:p14="http://schemas.microsoft.com/office/powerpoint/2010/main" val="2852220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11952" y="3830626"/>
            <a:ext cx="3969542" cy="2283109"/>
          </a:xfrm>
        </p:spPr>
        <p:txBody>
          <a:bodyPr>
            <a:normAutofit lnSpcReduction="10000"/>
          </a:bodyPr>
          <a:lstStyle/>
          <a:p>
            <a:pPr marL="0" indent="0">
              <a:buNone/>
            </a:pPr>
            <a:r>
              <a:rPr lang="de-DE" sz="2000" u="sng" dirty="0" smtClean="0"/>
              <a:t>Carl von </a:t>
            </a:r>
            <a:r>
              <a:rPr lang="de-DE" sz="2000" u="sng" dirty="0" err="1" smtClean="0"/>
              <a:t>Lineé</a:t>
            </a:r>
            <a:r>
              <a:rPr lang="de-DE" sz="2000" u="sng" dirty="0" smtClean="0"/>
              <a:t> (1707-1778)</a:t>
            </a:r>
            <a:endParaRPr lang="de-DE" dirty="0"/>
          </a:p>
          <a:p>
            <a:endParaRPr lang="de-DE" sz="1800" i="1" dirty="0" smtClean="0"/>
          </a:p>
          <a:p>
            <a:r>
              <a:rPr lang="de-DE" sz="1800" i="1" dirty="0" err="1" smtClean="0"/>
              <a:t>Systema</a:t>
            </a:r>
            <a:r>
              <a:rPr lang="de-DE" sz="1800" i="1" dirty="0" smtClean="0"/>
              <a:t> </a:t>
            </a:r>
            <a:r>
              <a:rPr lang="de-DE" sz="1800" i="1" dirty="0" err="1" smtClean="0"/>
              <a:t>Naturae</a:t>
            </a:r>
            <a:r>
              <a:rPr lang="de-DE" sz="1800" i="1" dirty="0" smtClean="0"/>
              <a:t> </a:t>
            </a:r>
            <a:r>
              <a:rPr lang="de-DE" sz="1800" dirty="0" smtClean="0"/>
              <a:t>(1785)</a:t>
            </a:r>
          </a:p>
          <a:p>
            <a:r>
              <a:rPr lang="de-DE" sz="1800" dirty="0" smtClean="0"/>
              <a:t>Taxonomie</a:t>
            </a:r>
          </a:p>
          <a:p>
            <a:r>
              <a:rPr lang="de-DE" sz="1800" dirty="0" smtClean="0"/>
              <a:t>Binäre Nomenklatur (bis heute in Verwendung)</a:t>
            </a:r>
          </a:p>
          <a:p>
            <a:r>
              <a:rPr lang="de-DE" sz="1800" dirty="0" smtClean="0"/>
              <a:t>Konstanz der Arten</a:t>
            </a:r>
          </a:p>
          <a:p>
            <a:endParaRPr lang="de-DE" sz="1800" dirty="0"/>
          </a:p>
        </p:txBody>
      </p:sp>
      <p:pic>
        <p:nvPicPr>
          <p:cNvPr id="4" name="Bild 3"/>
          <p:cNvPicPr>
            <a:picLocks noChangeAspect="1"/>
          </p:cNvPicPr>
          <p:nvPr/>
        </p:nvPicPr>
        <p:blipFill>
          <a:blip r:embed="rId2"/>
          <a:stretch>
            <a:fillRect/>
          </a:stretch>
        </p:blipFill>
        <p:spPr>
          <a:xfrm>
            <a:off x="5001215" y="3830626"/>
            <a:ext cx="2061338" cy="2491050"/>
          </a:xfrm>
          <a:prstGeom prst="rect">
            <a:avLst/>
          </a:prstGeom>
        </p:spPr>
      </p:pic>
      <p:sp>
        <p:nvSpPr>
          <p:cNvPr id="5" name="Inhaltsplatzhalter 2"/>
          <p:cNvSpPr txBox="1">
            <a:spLocks/>
          </p:cNvSpPr>
          <p:nvPr/>
        </p:nvSpPr>
        <p:spPr>
          <a:xfrm>
            <a:off x="3922727" y="624289"/>
            <a:ext cx="4342525" cy="247504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de-DE" sz="2000" u="sng" dirty="0" smtClean="0"/>
              <a:t>Nicolaus </a:t>
            </a:r>
            <a:r>
              <a:rPr lang="de-DE" sz="2000" u="sng" dirty="0" err="1" smtClean="0"/>
              <a:t>Steno</a:t>
            </a:r>
            <a:r>
              <a:rPr lang="de-DE" sz="2000" u="sng" dirty="0" smtClean="0"/>
              <a:t> (1638-1656)</a:t>
            </a:r>
            <a:endParaRPr lang="de-DE" dirty="0" smtClean="0"/>
          </a:p>
          <a:p>
            <a:endParaRPr lang="de-DE" sz="1800" i="1" dirty="0" smtClean="0"/>
          </a:p>
          <a:p>
            <a:r>
              <a:rPr lang="de-DE" sz="1800" dirty="0" smtClean="0"/>
              <a:t>Dänischer Arzt, Naturforscher, Theologe</a:t>
            </a:r>
          </a:p>
          <a:p>
            <a:r>
              <a:rPr lang="de-DE" sz="1800" dirty="0" smtClean="0"/>
              <a:t>„Vater der Geologie“</a:t>
            </a:r>
          </a:p>
          <a:p>
            <a:r>
              <a:rPr lang="de-DE" sz="1800" dirty="0" smtClean="0"/>
              <a:t>Fossilien tierischen Ursprungs!(Haifischzähne)</a:t>
            </a:r>
          </a:p>
          <a:p>
            <a:r>
              <a:rPr lang="de-DE" sz="1800" dirty="0" smtClean="0"/>
              <a:t>„Stratigraphisches Grundgesetz“</a:t>
            </a:r>
          </a:p>
          <a:p>
            <a:endParaRPr lang="de-DE" sz="1800" dirty="0"/>
          </a:p>
        </p:txBody>
      </p:sp>
      <p:pic>
        <p:nvPicPr>
          <p:cNvPr id="2" name="Bild 1"/>
          <p:cNvPicPr>
            <a:picLocks noChangeAspect="1"/>
          </p:cNvPicPr>
          <p:nvPr/>
        </p:nvPicPr>
        <p:blipFill>
          <a:blip r:embed="rId3"/>
          <a:stretch>
            <a:fillRect/>
          </a:stretch>
        </p:blipFill>
        <p:spPr>
          <a:xfrm>
            <a:off x="1058373" y="554893"/>
            <a:ext cx="2049690" cy="2683231"/>
          </a:xfrm>
          <a:prstGeom prst="rect">
            <a:avLst/>
          </a:prstGeom>
        </p:spPr>
      </p:pic>
    </p:spTree>
    <p:extLst>
      <p:ext uri="{BB962C8B-B14F-4D97-AF65-F5344CB8AC3E}">
        <p14:creationId xmlns:p14="http://schemas.microsoft.com/office/powerpoint/2010/main" val="20526444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85783" y="3830626"/>
            <a:ext cx="5190939" cy="2692541"/>
          </a:xfrm>
        </p:spPr>
        <p:txBody>
          <a:bodyPr>
            <a:normAutofit fontScale="92500" lnSpcReduction="20000"/>
          </a:bodyPr>
          <a:lstStyle/>
          <a:p>
            <a:pPr marL="0" indent="0">
              <a:buNone/>
            </a:pPr>
            <a:r>
              <a:rPr lang="de-DE" sz="2000" u="sng" dirty="0" smtClean="0"/>
              <a:t>Georges Cuvier (1769-1832)</a:t>
            </a:r>
            <a:endParaRPr lang="de-DE" dirty="0"/>
          </a:p>
          <a:p>
            <a:endParaRPr lang="de-DE" sz="1800" i="1" dirty="0" smtClean="0"/>
          </a:p>
          <a:p>
            <a:r>
              <a:rPr lang="de-DE" sz="1900" dirty="0"/>
              <a:t>Franz. Naturforscher</a:t>
            </a:r>
          </a:p>
          <a:p>
            <a:r>
              <a:rPr lang="de-DE" sz="1900" dirty="0"/>
              <a:t>Paläontologie und vergleichende Anatomie (insb. Wirbellose)</a:t>
            </a:r>
          </a:p>
          <a:p>
            <a:r>
              <a:rPr lang="de-DE" sz="1900" i="1" dirty="0" err="1"/>
              <a:t>Leçons</a:t>
            </a:r>
            <a:r>
              <a:rPr lang="de-DE" sz="1900" i="1" dirty="0"/>
              <a:t> </a:t>
            </a:r>
            <a:r>
              <a:rPr lang="de-DE" sz="1900" i="1" dirty="0" err="1"/>
              <a:t>d’anatomie</a:t>
            </a:r>
            <a:r>
              <a:rPr lang="de-DE" sz="1900" i="1" dirty="0"/>
              <a:t> </a:t>
            </a:r>
            <a:r>
              <a:rPr lang="de-DE" sz="1900" i="1" dirty="0" err="1" smtClean="0"/>
              <a:t>comparée</a:t>
            </a:r>
            <a:r>
              <a:rPr lang="de-DE" sz="1900" i="1" dirty="0"/>
              <a:t> </a:t>
            </a:r>
            <a:r>
              <a:rPr lang="de-DE" sz="1900" i="1" dirty="0" smtClean="0"/>
              <a:t>(1798-1805)</a:t>
            </a:r>
            <a:endParaRPr lang="de-DE" sz="1900" i="1" dirty="0"/>
          </a:p>
          <a:p>
            <a:r>
              <a:rPr lang="de-DE" sz="1900" i="1" dirty="0" err="1"/>
              <a:t>Mémoires</a:t>
            </a:r>
            <a:r>
              <a:rPr lang="de-DE" sz="1900" i="1" dirty="0"/>
              <a:t> </a:t>
            </a:r>
            <a:r>
              <a:rPr lang="de-DE" sz="1900" i="1" dirty="0" err="1"/>
              <a:t>pour</a:t>
            </a:r>
            <a:r>
              <a:rPr lang="de-DE" sz="1900" i="1" dirty="0"/>
              <a:t> </a:t>
            </a:r>
            <a:r>
              <a:rPr lang="de-DE" sz="1900" i="1" dirty="0" err="1"/>
              <a:t>servir</a:t>
            </a:r>
            <a:r>
              <a:rPr lang="de-DE" sz="1900" i="1" dirty="0"/>
              <a:t> à </a:t>
            </a:r>
            <a:r>
              <a:rPr lang="de-DE" sz="1900" i="1" dirty="0" err="1"/>
              <a:t>l’histoire</a:t>
            </a:r>
            <a:r>
              <a:rPr lang="de-DE" sz="1900" i="1" dirty="0"/>
              <a:t> et a </a:t>
            </a:r>
            <a:r>
              <a:rPr lang="de-DE" sz="1900" i="1" dirty="0" err="1"/>
              <a:t>l’anatomie</a:t>
            </a:r>
            <a:r>
              <a:rPr lang="de-DE" sz="1900" i="1" dirty="0"/>
              <a:t> des </a:t>
            </a:r>
            <a:r>
              <a:rPr lang="de-DE" sz="1900" i="1" dirty="0" err="1"/>
              <a:t>mollusques</a:t>
            </a:r>
            <a:r>
              <a:rPr lang="de-DE" sz="1900" i="1" dirty="0"/>
              <a:t> (1817)</a:t>
            </a:r>
          </a:p>
          <a:p>
            <a:r>
              <a:rPr lang="de-DE" sz="1900" dirty="0"/>
              <a:t>Katastrophismus, Neuschöpfung</a:t>
            </a:r>
          </a:p>
          <a:p>
            <a:r>
              <a:rPr lang="de-DE" sz="1900" dirty="0"/>
              <a:t>Ausgestorbene Arten</a:t>
            </a:r>
          </a:p>
          <a:p>
            <a:endParaRPr lang="de-DE" sz="1900" dirty="0"/>
          </a:p>
        </p:txBody>
      </p:sp>
      <p:sp>
        <p:nvSpPr>
          <p:cNvPr id="5" name="Inhaltsplatzhalter 2"/>
          <p:cNvSpPr txBox="1">
            <a:spLocks/>
          </p:cNvSpPr>
          <p:nvPr/>
        </p:nvSpPr>
        <p:spPr>
          <a:xfrm>
            <a:off x="3240869" y="451070"/>
            <a:ext cx="5413012" cy="261383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de-DE" sz="2000" u="sng" dirty="0" smtClean="0"/>
              <a:t>Georges-Louis Buffon (1707-1788)</a:t>
            </a:r>
            <a:endParaRPr lang="de-DE" dirty="0" smtClean="0"/>
          </a:p>
          <a:p>
            <a:endParaRPr lang="de-DE" sz="1800" i="1" dirty="0" smtClean="0"/>
          </a:p>
          <a:p>
            <a:r>
              <a:rPr lang="de-DE" sz="1800" i="1" dirty="0" err="1"/>
              <a:t>Histoire</a:t>
            </a:r>
            <a:r>
              <a:rPr lang="de-DE" sz="1800" i="1" dirty="0"/>
              <a:t> </a:t>
            </a:r>
            <a:r>
              <a:rPr lang="de-DE" sz="1800" i="1" dirty="0" err="1"/>
              <a:t>naturelle</a:t>
            </a:r>
            <a:r>
              <a:rPr lang="de-DE" sz="1800" i="1" dirty="0"/>
              <a:t> </a:t>
            </a:r>
            <a:r>
              <a:rPr lang="de-DE" sz="1800" i="1" dirty="0" err="1"/>
              <a:t>générale</a:t>
            </a:r>
            <a:r>
              <a:rPr lang="de-DE" sz="1800" i="1" dirty="0"/>
              <a:t> et </a:t>
            </a:r>
            <a:r>
              <a:rPr lang="de-DE" sz="1800" i="1" dirty="0" err="1" smtClean="0"/>
              <a:t>particulière</a:t>
            </a:r>
            <a:r>
              <a:rPr lang="de-DE" sz="1800" i="1" dirty="0" smtClean="0"/>
              <a:t> (1749-)</a:t>
            </a:r>
          </a:p>
          <a:p>
            <a:r>
              <a:rPr lang="de-DE" sz="1800" i="1" dirty="0" smtClean="0"/>
              <a:t>Les </a:t>
            </a:r>
            <a:r>
              <a:rPr lang="de-DE" sz="1800" i="1" dirty="0" err="1" smtClean="0"/>
              <a:t>époques</a:t>
            </a:r>
            <a:r>
              <a:rPr lang="de-DE" sz="1800" i="1" dirty="0" smtClean="0"/>
              <a:t> de la </a:t>
            </a:r>
            <a:r>
              <a:rPr lang="de-DE" sz="1800" i="1" dirty="0" err="1" smtClean="0"/>
              <a:t>nature</a:t>
            </a:r>
            <a:r>
              <a:rPr lang="de-DE" sz="1800" i="1" dirty="0" smtClean="0"/>
              <a:t> (1779)</a:t>
            </a:r>
            <a:endParaRPr lang="de-DE" sz="1800" dirty="0" smtClean="0"/>
          </a:p>
          <a:p>
            <a:r>
              <a:rPr lang="de-DE" sz="1800" dirty="0" smtClean="0"/>
              <a:t>Anwendung der </a:t>
            </a:r>
            <a:r>
              <a:rPr lang="de-DE" sz="1800" dirty="0" err="1" smtClean="0"/>
              <a:t>Newtonschen</a:t>
            </a:r>
            <a:r>
              <a:rPr lang="de-DE" sz="1800" dirty="0" smtClean="0"/>
              <a:t> Methode auf die Biologie</a:t>
            </a:r>
          </a:p>
          <a:p>
            <a:r>
              <a:rPr lang="de-DE" sz="1800" dirty="0" smtClean="0"/>
              <a:t>Alte-Erde-Theorie (ca. 80 000 Jahre)</a:t>
            </a:r>
          </a:p>
          <a:p>
            <a:r>
              <a:rPr lang="de-DE" sz="1800" dirty="0" smtClean="0"/>
              <a:t>Theorie der Erdzeitalter</a:t>
            </a:r>
          </a:p>
          <a:p>
            <a:endParaRPr lang="de-DE" sz="1800" dirty="0"/>
          </a:p>
        </p:txBody>
      </p:sp>
      <p:pic>
        <p:nvPicPr>
          <p:cNvPr id="6" name="Bild 5"/>
          <p:cNvPicPr>
            <a:picLocks noChangeAspect="1"/>
          </p:cNvPicPr>
          <p:nvPr/>
        </p:nvPicPr>
        <p:blipFill>
          <a:blip r:embed="rId2"/>
          <a:stretch>
            <a:fillRect/>
          </a:stretch>
        </p:blipFill>
        <p:spPr>
          <a:xfrm>
            <a:off x="811953" y="451070"/>
            <a:ext cx="2123566" cy="2729821"/>
          </a:xfrm>
          <a:prstGeom prst="rect">
            <a:avLst/>
          </a:prstGeom>
        </p:spPr>
      </p:pic>
      <p:pic>
        <p:nvPicPr>
          <p:cNvPr id="7" name="Bild 6"/>
          <p:cNvPicPr>
            <a:picLocks noChangeAspect="1"/>
          </p:cNvPicPr>
          <p:nvPr/>
        </p:nvPicPr>
        <p:blipFill>
          <a:blip r:embed="rId3"/>
          <a:stretch>
            <a:fillRect/>
          </a:stretch>
        </p:blipFill>
        <p:spPr>
          <a:xfrm>
            <a:off x="5850216" y="3830626"/>
            <a:ext cx="2723959" cy="2887397"/>
          </a:xfrm>
          <a:prstGeom prst="rect">
            <a:avLst/>
          </a:prstGeom>
        </p:spPr>
      </p:pic>
    </p:spTree>
    <p:extLst>
      <p:ext uri="{BB962C8B-B14F-4D97-AF65-F5344CB8AC3E}">
        <p14:creationId xmlns:p14="http://schemas.microsoft.com/office/powerpoint/2010/main" val="15599788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85783" y="3830626"/>
            <a:ext cx="5190939" cy="2692541"/>
          </a:xfrm>
        </p:spPr>
        <p:txBody>
          <a:bodyPr>
            <a:normAutofit/>
          </a:bodyPr>
          <a:lstStyle/>
          <a:p>
            <a:pPr marL="0" indent="0">
              <a:buNone/>
            </a:pPr>
            <a:r>
              <a:rPr lang="de-DE" sz="2000" u="sng" dirty="0" smtClean="0"/>
              <a:t>Thomas Robert Malthus (1766-1834)</a:t>
            </a:r>
            <a:endParaRPr lang="de-DE" dirty="0"/>
          </a:p>
          <a:p>
            <a:endParaRPr lang="de-DE" sz="1800" i="1" dirty="0" smtClean="0"/>
          </a:p>
          <a:p>
            <a:r>
              <a:rPr lang="de-DE" sz="1900" dirty="0" smtClean="0"/>
              <a:t>Britischer Ökonom, Nationalökonomie, politische Ökonomie</a:t>
            </a:r>
          </a:p>
          <a:p>
            <a:r>
              <a:rPr lang="de-DE" sz="1800" i="1" dirty="0"/>
              <a:t>Essay on </a:t>
            </a:r>
            <a:r>
              <a:rPr lang="de-DE" sz="1800" i="1" dirty="0" err="1"/>
              <a:t>the</a:t>
            </a:r>
            <a:r>
              <a:rPr lang="de-DE" sz="1800" i="1" dirty="0"/>
              <a:t> </a:t>
            </a:r>
            <a:r>
              <a:rPr lang="de-DE" sz="1800" i="1" dirty="0" err="1"/>
              <a:t>Principle</a:t>
            </a:r>
            <a:r>
              <a:rPr lang="de-DE" sz="1800" i="1" dirty="0"/>
              <a:t> </a:t>
            </a:r>
            <a:r>
              <a:rPr lang="de-DE" sz="1800" i="1" dirty="0" err="1"/>
              <a:t>of</a:t>
            </a:r>
            <a:r>
              <a:rPr lang="de-DE" sz="1800" i="1" dirty="0"/>
              <a:t> Population (1798</a:t>
            </a:r>
            <a:r>
              <a:rPr lang="de-DE" sz="1800" i="1" dirty="0" smtClean="0"/>
              <a:t>)</a:t>
            </a:r>
          </a:p>
          <a:p>
            <a:r>
              <a:rPr lang="de-DE" sz="1800" i="1" dirty="0" err="1" smtClean="0"/>
              <a:t>Principles</a:t>
            </a:r>
            <a:r>
              <a:rPr lang="de-DE" sz="1800" i="1" dirty="0" smtClean="0"/>
              <a:t> </a:t>
            </a:r>
            <a:r>
              <a:rPr lang="de-DE" sz="1800" i="1" dirty="0" err="1" smtClean="0"/>
              <a:t>of</a:t>
            </a:r>
            <a:r>
              <a:rPr lang="de-DE" sz="1800" i="1" dirty="0" smtClean="0"/>
              <a:t> Political Economy (1820)</a:t>
            </a:r>
            <a:endParaRPr lang="de-DE" sz="1800" dirty="0" smtClean="0"/>
          </a:p>
          <a:p>
            <a:r>
              <a:rPr lang="de-DE" sz="1800" dirty="0" smtClean="0"/>
              <a:t>Bevölkerungstheorie, Ressourcen limitieren das Bevölkerungswachstum</a:t>
            </a:r>
            <a:endParaRPr lang="de-DE" sz="1800" dirty="0"/>
          </a:p>
        </p:txBody>
      </p:sp>
      <p:sp>
        <p:nvSpPr>
          <p:cNvPr id="5" name="Inhaltsplatzhalter 2"/>
          <p:cNvSpPr txBox="1">
            <a:spLocks/>
          </p:cNvSpPr>
          <p:nvPr/>
        </p:nvSpPr>
        <p:spPr>
          <a:xfrm>
            <a:off x="2877830" y="458009"/>
            <a:ext cx="6129977" cy="292848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de-DE" sz="2000" u="sng" dirty="0" smtClean="0"/>
              <a:t>Charles Lyell (1797-1875)</a:t>
            </a:r>
            <a:endParaRPr lang="de-DE" dirty="0" smtClean="0"/>
          </a:p>
          <a:p>
            <a:pPr marL="0" indent="0">
              <a:buNone/>
            </a:pPr>
            <a:endParaRPr lang="de-DE" sz="1800" i="1" dirty="0"/>
          </a:p>
          <a:p>
            <a:r>
              <a:rPr lang="de-DE" sz="1800" dirty="0" smtClean="0"/>
              <a:t>Britischer Geologe</a:t>
            </a:r>
          </a:p>
          <a:p>
            <a:r>
              <a:rPr lang="de-DE" sz="1800" i="1" dirty="0" err="1"/>
              <a:t>Principles</a:t>
            </a:r>
            <a:r>
              <a:rPr lang="de-DE" sz="1800" i="1" dirty="0"/>
              <a:t> </a:t>
            </a:r>
            <a:r>
              <a:rPr lang="de-DE" sz="1800" i="1" dirty="0" err="1"/>
              <a:t>of</a:t>
            </a:r>
            <a:r>
              <a:rPr lang="de-DE" sz="1800" i="1" dirty="0"/>
              <a:t> </a:t>
            </a:r>
            <a:r>
              <a:rPr lang="de-DE" sz="1800" i="1" dirty="0" err="1" smtClean="0"/>
              <a:t>Geology</a:t>
            </a:r>
            <a:r>
              <a:rPr lang="de-DE" sz="1800" i="1" dirty="0" smtClean="0"/>
              <a:t> (1830-1833)</a:t>
            </a:r>
          </a:p>
          <a:p>
            <a:r>
              <a:rPr lang="de-DE" sz="1800" dirty="0" smtClean="0"/>
              <a:t>Gegner der Theorie der Kataklysmen (</a:t>
            </a:r>
            <a:r>
              <a:rPr lang="de-DE" sz="1800" dirty="0" err="1" smtClean="0"/>
              <a:t>geolog</a:t>
            </a:r>
            <a:r>
              <a:rPr lang="de-DE" sz="1800" dirty="0" smtClean="0"/>
              <a:t>. Umbrüche)</a:t>
            </a:r>
          </a:p>
          <a:p>
            <a:r>
              <a:rPr lang="de-DE" sz="1800" dirty="0" err="1" smtClean="0"/>
              <a:t>Gradualismus</a:t>
            </a:r>
            <a:r>
              <a:rPr lang="de-DE" sz="1800" dirty="0" smtClean="0"/>
              <a:t>, konstante Änderung der Erdkruste (viel Zeit!)</a:t>
            </a:r>
          </a:p>
          <a:p>
            <a:r>
              <a:rPr lang="de-DE" sz="1800" dirty="0" smtClean="0"/>
              <a:t>Gegner von Cuvier</a:t>
            </a:r>
          </a:p>
          <a:p>
            <a:r>
              <a:rPr lang="de-DE" sz="1800" dirty="0" smtClean="0"/>
              <a:t>Freund und Unterstützer von Darwin</a:t>
            </a:r>
          </a:p>
          <a:p>
            <a:endParaRPr lang="de-DE" sz="1800" dirty="0"/>
          </a:p>
        </p:txBody>
      </p:sp>
      <p:pic>
        <p:nvPicPr>
          <p:cNvPr id="2" name="Bild 1"/>
          <p:cNvPicPr>
            <a:picLocks noChangeAspect="1"/>
          </p:cNvPicPr>
          <p:nvPr/>
        </p:nvPicPr>
        <p:blipFill>
          <a:blip r:embed="rId2"/>
          <a:stretch>
            <a:fillRect/>
          </a:stretch>
        </p:blipFill>
        <p:spPr>
          <a:xfrm>
            <a:off x="436922" y="451070"/>
            <a:ext cx="2193247" cy="2727053"/>
          </a:xfrm>
          <a:prstGeom prst="rect">
            <a:avLst/>
          </a:prstGeom>
        </p:spPr>
      </p:pic>
    </p:spTree>
    <p:extLst>
      <p:ext uri="{BB962C8B-B14F-4D97-AF65-F5344CB8AC3E}">
        <p14:creationId xmlns:p14="http://schemas.microsoft.com/office/powerpoint/2010/main" val="38863734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85783" y="3337920"/>
            <a:ext cx="5190939" cy="3129732"/>
          </a:xfrm>
        </p:spPr>
        <p:txBody>
          <a:bodyPr>
            <a:normAutofit lnSpcReduction="10000"/>
          </a:bodyPr>
          <a:lstStyle/>
          <a:p>
            <a:pPr marL="0" indent="0">
              <a:buNone/>
            </a:pPr>
            <a:r>
              <a:rPr lang="de-DE" sz="2000" u="sng" dirty="0" smtClean="0"/>
              <a:t>Jean-Baptiste Lamarck (1744-1829)</a:t>
            </a:r>
            <a:endParaRPr lang="de-DE" dirty="0"/>
          </a:p>
          <a:p>
            <a:endParaRPr lang="de-DE" sz="1800" i="1" dirty="0" smtClean="0"/>
          </a:p>
          <a:p>
            <a:r>
              <a:rPr lang="de-DE" sz="1800" dirty="0" smtClean="0"/>
              <a:t>Französischer Botaniker und Zoologe</a:t>
            </a:r>
          </a:p>
          <a:p>
            <a:r>
              <a:rPr lang="de-DE" sz="1800" i="1" dirty="0"/>
              <a:t>Philosophie </a:t>
            </a:r>
            <a:r>
              <a:rPr lang="de-DE" sz="1800" i="1" dirty="0" err="1"/>
              <a:t>zoologique</a:t>
            </a:r>
            <a:r>
              <a:rPr lang="de-DE" sz="1800" i="1" dirty="0"/>
              <a:t>, </a:t>
            </a:r>
            <a:r>
              <a:rPr lang="de-DE" sz="1800" i="1" dirty="0" err="1"/>
              <a:t>ou</a:t>
            </a:r>
            <a:r>
              <a:rPr lang="de-DE" sz="1800" i="1" dirty="0"/>
              <a:t>, </a:t>
            </a:r>
            <a:r>
              <a:rPr lang="de-DE" sz="1800" i="1" dirty="0" err="1" smtClean="0"/>
              <a:t>exposition</a:t>
            </a:r>
            <a:r>
              <a:rPr lang="de-DE" sz="1800" i="1" dirty="0" smtClean="0"/>
              <a:t> </a:t>
            </a:r>
            <a:r>
              <a:rPr lang="de-DE" sz="1800" i="1" dirty="0"/>
              <a:t>des </a:t>
            </a:r>
            <a:r>
              <a:rPr lang="de-DE" sz="1800" i="1" dirty="0" err="1"/>
              <a:t>considérations</a:t>
            </a:r>
            <a:r>
              <a:rPr lang="de-DE" sz="1800" i="1" dirty="0"/>
              <a:t> relative à </a:t>
            </a:r>
            <a:r>
              <a:rPr lang="de-DE" sz="1800" i="1" dirty="0" err="1"/>
              <a:t>l'histoire</a:t>
            </a:r>
            <a:r>
              <a:rPr lang="de-DE" sz="1800" i="1" dirty="0"/>
              <a:t> </a:t>
            </a:r>
            <a:r>
              <a:rPr lang="de-DE" sz="1800" i="1" dirty="0" err="1"/>
              <a:t>naturelle</a:t>
            </a:r>
            <a:r>
              <a:rPr lang="de-DE" sz="1800" i="1" dirty="0"/>
              <a:t> des </a:t>
            </a:r>
            <a:r>
              <a:rPr lang="de-DE" sz="1800" i="1" dirty="0" err="1" smtClean="0"/>
              <a:t>animaux</a:t>
            </a:r>
            <a:r>
              <a:rPr lang="de-DE" sz="1800" dirty="0"/>
              <a:t> </a:t>
            </a:r>
            <a:r>
              <a:rPr lang="de-DE" sz="1800" dirty="0" smtClean="0"/>
              <a:t>(1809)</a:t>
            </a:r>
          </a:p>
          <a:p>
            <a:r>
              <a:rPr lang="de-DE" sz="1800" dirty="0" smtClean="0"/>
              <a:t>Veränderlichkeit der Arten</a:t>
            </a:r>
          </a:p>
          <a:p>
            <a:r>
              <a:rPr lang="de-DE" sz="1800" dirty="0" smtClean="0"/>
              <a:t>Erworbene Eigenschaften</a:t>
            </a:r>
          </a:p>
          <a:p>
            <a:r>
              <a:rPr lang="de-DE" sz="1800" dirty="0" smtClean="0"/>
              <a:t>Vererbung</a:t>
            </a:r>
          </a:p>
          <a:p>
            <a:r>
              <a:rPr lang="de-DE" sz="1800" dirty="0" smtClean="0"/>
              <a:t>Einfluss der Umwelt!!!</a:t>
            </a:r>
          </a:p>
          <a:p>
            <a:endParaRPr lang="de-DE" sz="1800" dirty="0" smtClean="0"/>
          </a:p>
          <a:p>
            <a:endParaRPr lang="de-DE" sz="1800" dirty="0" smtClean="0"/>
          </a:p>
        </p:txBody>
      </p:sp>
      <p:sp>
        <p:nvSpPr>
          <p:cNvPr id="5" name="Inhaltsplatzhalter 2"/>
          <p:cNvSpPr txBox="1">
            <a:spLocks/>
          </p:cNvSpPr>
          <p:nvPr/>
        </p:nvSpPr>
        <p:spPr>
          <a:xfrm>
            <a:off x="3490699" y="277581"/>
            <a:ext cx="5295035" cy="2741119"/>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de-DE" sz="2000" u="sng" dirty="0" smtClean="0"/>
              <a:t>Erasmus Darwin (1731-1802)</a:t>
            </a:r>
            <a:endParaRPr lang="de-DE" dirty="0" smtClean="0"/>
          </a:p>
          <a:p>
            <a:pPr marL="0" indent="0">
              <a:buNone/>
            </a:pPr>
            <a:endParaRPr lang="de-DE" sz="1800" i="1" dirty="0"/>
          </a:p>
          <a:p>
            <a:r>
              <a:rPr lang="de-DE" sz="1800" dirty="0" err="1" smtClean="0"/>
              <a:t>Grossvater</a:t>
            </a:r>
            <a:r>
              <a:rPr lang="de-DE" sz="1800" dirty="0" smtClean="0"/>
              <a:t> von Charles Darwin</a:t>
            </a:r>
          </a:p>
          <a:p>
            <a:r>
              <a:rPr lang="de-DE" sz="1800" dirty="0" smtClean="0"/>
              <a:t>Britischer Arzt, Naturforscher und Dichter</a:t>
            </a:r>
          </a:p>
          <a:p>
            <a:r>
              <a:rPr lang="de-DE" sz="1800" dirty="0" smtClean="0"/>
              <a:t>Abstammungslehre</a:t>
            </a:r>
          </a:p>
          <a:p>
            <a:r>
              <a:rPr lang="de-DE" sz="1800" dirty="0" smtClean="0"/>
              <a:t>Gegen die Konstanz der Arten</a:t>
            </a:r>
          </a:p>
          <a:p>
            <a:r>
              <a:rPr lang="de-DE" sz="1800" dirty="0" smtClean="0"/>
              <a:t>Ausgestorbene Arten</a:t>
            </a:r>
          </a:p>
          <a:p>
            <a:r>
              <a:rPr lang="de-DE" sz="1800" i="1" dirty="0" err="1" smtClean="0"/>
              <a:t>Zoonomia</a:t>
            </a:r>
            <a:r>
              <a:rPr lang="de-DE" sz="1800" i="1" dirty="0"/>
              <a:t> </a:t>
            </a:r>
            <a:r>
              <a:rPr lang="de-DE" sz="1800" i="1" dirty="0" err="1" smtClean="0"/>
              <a:t>or</a:t>
            </a:r>
            <a:r>
              <a:rPr lang="de-DE" sz="1800" i="1" dirty="0" smtClean="0"/>
              <a:t> </a:t>
            </a:r>
            <a:r>
              <a:rPr lang="de-DE" sz="1800" i="1" dirty="0" err="1" smtClean="0"/>
              <a:t>the</a:t>
            </a:r>
            <a:r>
              <a:rPr lang="de-DE" sz="1800" i="1" dirty="0" smtClean="0"/>
              <a:t> Laws </a:t>
            </a:r>
            <a:r>
              <a:rPr lang="de-DE" sz="1800" i="1" dirty="0" err="1" smtClean="0"/>
              <a:t>of</a:t>
            </a:r>
            <a:r>
              <a:rPr lang="de-DE" sz="1800" i="1" dirty="0" smtClean="0"/>
              <a:t> </a:t>
            </a:r>
            <a:r>
              <a:rPr lang="de-DE" sz="1800" i="1" dirty="0" err="1" smtClean="0"/>
              <a:t>Organic</a:t>
            </a:r>
            <a:r>
              <a:rPr lang="de-DE" sz="1800" i="1" dirty="0" smtClean="0"/>
              <a:t> Life (1794) </a:t>
            </a:r>
            <a:br>
              <a:rPr lang="de-DE" sz="1800" i="1" dirty="0" smtClean="0"/>
            </a:br>
            <a:r>
              <a:rPr lang="de-DE" sz="1800" dirty="0" smtClean="0"/>
              <a:t>(auf dem Index der Kirche)</a:t>
            </a:r>
          </a:p>
          <a:p>
            <a:r>
              <a:rPr lang="de-DE" sz="1800" i="1" dirty="0"/>
              <a:t>The </a:t>
            </a:r>
            <a:r>
              <a:rPr lang="de-DE" sz="1800" i="1" dirty="0" smtClean="0"/>
              <a:t>Temple </a:t>
            </a:r>
            <a:r>
              <a:rPr lang="de-DE" sz="1800" i="1" dirty="0" err="1"/>
              <a:t>of</a:t>
            </a:r>
            <a:r>
              <a:rPr lang="de-DE" sz="1800" i="1" dirty="0"/>
              <a:t> </a:t>
            </a:r>
            <a:r>
              <a:rPr lang="de-DE" sz="1800" i="1" dirty="0" smtClean="0"/>
              <a:t>Nature </a:t>
            </a:r>
            <a:r>
              <a:rPr lang="de-DE" sz="1800" i="1" dirty="0" err="1"/>
              <a:t>or</a:t>
            </a:r>
            <a:r>
              <a:rPr lang="de-DE" sz="1800" i="1" dirty="0"/>
              <a:t> </a:t>
            </a:r>
            <a:r>
              <a:rPr lang="de-DE" sz="1800" i="1" dirty="0" err="1"/>
              <a:t>the</a:t>
            </a:r>
            <a:r>
              <a:rPr lang="de-DE" sz="1800" i="1" dirty="0"/>
              <a:t> </a:t>
            </a:r>
            <a:r>
              <a:rPr lang="de-DE" sz="1800" i="1" dirty="0" smtClean="0"/>
              <a:t>Origin </a:t>
            </a:r>
            <a:r>
              <a:rPr lang="de-DE" sz="1800" i="1" dirty="0" err="1"/>
              <a:t>of</a:t>
            </a:r>
            <a:r>
              <a:rPr lang="de-DE" sz="1800" i="1" dirty="0"/>
              <a:t> </a:t>
            </a:r>
            <a:r>
              <a:rPr lang="de-DE" sz="1800" i="1" dirty="0" smtClean="0"/>
              <a:t>Society</a:t>
            </a:r>
            <a:r>
              <a:rPr lang="de-DE" sz="1800" dirty="0" smtClean="0"/>
              <a:t> </a:t>
            </a:r>
            <a:r>
              <a:rPr lang="de-DE" sz="1800" dirty="0"/>
              <a:t>(1803) </a:t>
            </a:r>
            <a:endParaRPr lang="de-DE" sz="1800" i="1" dirty="0"/>
          </a:p>
        </p:txBody>
      </p:sp>
      <p:pic>
        <p:nvPicPr>
          <p:cNvPr id="4" name="Bild 3"/>
          <p:cNvPicPr>
            <a:picLocks noChangeAspect="1"/>
          </p:cNvPicPr>
          <p:nvPr/>
        </p:nvPicPr>
        <p:blipFill>
          <a:blip r:embed="rId2"/>
          <a:stretch>
            <a:fillRect/>
          </a:stretch>
        </p:blipFill>
        <p:spPr>
          <a:xfrm>
            <a:off x="699939" y="277582"/>
            <a:ext cx="2152302" cy="2600698"/>
          </a:xfrm>
          <a:prstGeom prst="rect">
            <a:avLst/>
          </a:prstGeom>
        </p:spPr>
      </p:pic>
      <p:pic>
        <p:nvPicPr>
          <p:cNvPr id="6" name="Bild 5"/>
          <p:cNvPicPr>
            <a:picLocks noChangeAspect="1"/>
          </p:cNvPicPr>
          <p:nvPr/>
        </p:nvPicPr>
        <p:blipFill>
          <a:blip r:embed="rId3"/>
          <a:stretch>
            <a:fillRect/>
          </a:stretch>
        </p:blipFill>
        <p:spPr>
          <a:xfrm>
            <a:off x="6108272" y="3337919"/>
            <a:ext cx="2294435" cy="2895522"/>
          </a:xfrm>
          <a:prstGeom prst="rect">
            <a:avLst/>
          </a:prstGeom>
        </p:spPr>
      </p:pic>
    </p:spTree>
    <p:extLst>
      <p:ext uri="{BB962C8B-B14F-4D97-AF65-F5344CB8AC3E}">
        <p14:creationId xmlns:p14="http://schemas.microsoft.com/office/powerpoint/2010/main" val="20338340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24132" y="442304"/>
            <a:ext cx="8209735" cy="5790410"/>
          </a:xfrm>
        </p:spPr>
        <p:txBody>
          <a:bodyPr>
            <a:normAutofit/>
          </a:bodyPr>
          <a:lstStyle/>
          <a:p>
            <a:pPr marL="0" indent="0">
              <a:buNone/>
            </a:pPr>
            <a:r>
              <a:rPr lang="de-DE" sz="2800" u="sng" dirty="0" smtClean="0"/>
              <a:t>Auszug aus</a:t>
            </a:r>
            <a:r>
              <a:rPr lang="de-DE" sz="2800" i="1" u="sng" dirty="0" smtClean="0"/>
              <a:t> The Temple </a:t>
            </a:r>
            <a:r>
              <a:rPr lang="de-DE" sz="2800" i="1" u="sng" dirty="0" err="1" smtClean="0"/>
              <a:t>of</a:t>
            </a:r>
            <a:r>
              <a:rPr lang="de-DE" sz="2800" i="1" u="sng" dirty="0" smtClean="0"/>
              <a:t> Nature </a:t>
            </a:r>
            <a:r>
              <a:rPr lang="de-DE" sz="2800" u="sng" dirty="0" smtClean="0"/>
              <a:t>von Erasmus Darwin</a:t>
            </a:r>
            <a:endParaRPr lang="de-DE" sz="2800" i="1" u="sng" dirty="0" smtClean="0"/>
          </a:p>
          <a:p>
            <a:pPr marL="0" indent="0">
              <a:buNone/>
            </a:pPr>
            <a:endParaRPr lang="de-DE" sz="2800" dirty="0" smtClean="0"/>
          </a:p>
          <a:p>
            <a:pPr marL="0" indent="0">
              <a:buNone/>
            </a:pPr>
            <a:r>
              <a:rPr lang="de-DE" sz="2800" dirty="0" err="1" smtClean="0"/>
              <a:t>Organic</a:t>
            </a:r>
            <a:r>
              <a:rPr lang="de-DE" sz="2800" dirty="0" smtClean="0"/>
              <a:t> Life </a:t>
            </a:r>
            <a:r>
              <a:rPr lang="de-DE" sz="2800" dirty="0" err="1" smtClean="0"/>
              <a:t>beneath</a:t>
            </a:r>
            <a:r>
              <a:rPr lang="de-DE" sz="2800" dirty="0" smtClean="0"/>
              <a:t> </a:t>
            </a:r>
            <a:r>
              <a:rPr lang="de-DE" sz="2800" dirty="0" err="1" smtClean="0"/>
              <a:t>the</a:t>
            </a:r>
            <a:r>
              <a:rPr lang="de-DE" sz="2800" dirty="0" smtClean="0"/>
              <a:t> </a:t>
            </a:r>
            <a:r>
              <a:rPr lang="de-DE" sz="2800" dirty="0" err="1" smtClean="0"/>
              <a:t>shoreless</a:t>
            </a:r>
            <a:r>
              <a:rPr lang="de-DE" sz="2800" dirty="0" smtClean="0"/>
              <a:t> </a:t>
            </a:r>
            <a:r>
              <a:rPr lang="de-DE" sz="2800" dirty="0" err="1" smtClean="0"/>
              <a:t>waves</a:t>
            </a:r>
            <a:r>
              <a:rPr lang="de-DE" sz="2800" dirty="0" smtClean="0"/>
              <a:t/>
            </a:r>
            <a:br>
              <a:rPr lang="de-DE" sz="2800" dirty="0" smtClean="0"/>
            </a:br>
            <a:r>
              <a:rPr lang="de-DE" sz="2800" dirty="0" smtClean="0"/>
              <a:t>Was </a:t>
            </a:r>
            <a:r>
              <a:rPr lang="de-DE" sz="2800" dirty="0" err="1"/>
              <a:t>born</a:t>
            </a:r>
            <a:r>
              <a:rPr lang="de-DE" sz="2800" dirty="0"/>
              <a:t> </a:t>
            </a:r>
            <a:r>
              <a:rPr lang="de-DE" sz="2800" dirty="0" err="1" smtClean="0"/>
              <a:t>and</a:t>
            </a:r>
            <a:r>
              <a:rPr lang="de-DE" sz="2800" dirty="0" smtClean="0"/>
              <a:t> </a:t>
            </a:r>
            <a:r>
              <a:rPr lang="de-DE" sz="2800" dirty="0" err="1" smtClean="0"/>
              <a:t>nurs'd</a:t>
            </a:r>
            <a:r>
              <a:rPr lang="de-DE" sz="2800" dirty="0" smtClean="0"/>
              <a:t> </a:t>
            </a:r>
            <a:r>
              <a:rPr lang="de-DE" sz="2800" dirty="0"/>
              <a:t>in </a:t>
            </a:r>
            <a:r>
              <a:rPr lang="de-DE" sz="2800" dirty="0" err="1"/>
              <a:t>Ocean's</a:t>
            </a:r>
            <a:r>
              <a:rPr lang="de-DE" sz="2800" dirty="0"/>
              <a:t> </a:t>
            </a:r>
            <a:r>
              <a:rPr lang="de-DE" sz="2800" dirty="0" err="1"/>
              <a:t>pearly</a:t>
            </a:r>
            <a:r>
              <a:rPr lang="de-DE" sz="2800" dirty="0"/>
              <a:t> </a:t>
            </a:r>
            <a:r>
              <a:rPr lang="de-DE" sz="2800" dirty="0" err="1" smtClean="0"/>
              <a:t>caves</a:t>
            </a:r>
            <a:r>
              <a:rPr lang="de-DE" sz="2800" dirty="0" smtClean="0"/>
              <a:t>;</a:t>
            </a:r>
            <a:br>
              <a:rPr lang="de-DE" sz="2800" dirty="0" smtClean="0"/>
            </a:br>
            <a:r>
              <a:rPr lang="de-DE" sz="2800" dirty="0" smtClean="0"/>
              <a:t>First </a:t>
            </a:r>
            <a:r>
              <a:rPr lang="de-DE" sz="2800" dirty="0" err="1"/>
              <a:t>forms</a:t>
            </a:r>
            <a:r>
              <a:rPr lang="de-DE" sz="2800" dirty="0"/>
              <a:t> </a:t>
            </a:r>
            <a:r>
              <a:rPr lang="de-DE" sz="2800" dirty="0" err="1" smtClean="0"/>
              <a:t>minute</a:t>
            </a:r>
            <a:r>
              <a:rPr lang="de-DE" sz="2800" dirty="0" smtClean="0"/>
              <a:t>, </a:t>
            </a:r>
            <a:r>
              <a:rPr lang="de-DE" sz="2800" dirty="0" err="1"/>
              <a:t>unseen</a:t>
            </a:r>
            <a:r>
              <a:rPr lang="de-DE" sz="2800" dirty="0"/>
              <a:t> </a:t>
            </a:r>
            <a:r>
              <a:rPr lang="de-DE" sz="2800" dirty="0" err="1"/>
              <a:t>by</a:t>
            </a:r>
            <a:r>
              <a:rPr lang="de-DE" sz="2800" dirty="0"/>
              <a:t> </a:t>
            </a:r>
            <a:r>
              <a:rPr lang="de-DE" sz="2800" dirty="0" err="1"/>
              <a:t>spheric</a:t>
            </a:r>
            <a:r>
              <a:rPr lang="de-DE" sz="2800" dirty="0"/>
              <a:t> </a:t>
            </a:r>
            <a:r>
              <a:rPr lang="de-DE" sz="2800" dirty="0" err="1"/>
              <a:t>glass</a:t>
            </a:r>
            <a:r>
              <a:rPr lang="de-DE" sz="2800" dirty="0" smtClean="0"/>
              <a:t>,</a:t>
            </a:r>
            <a:br>
              <a:rPr lang="de-DE" sz="2800" dirty="0" smtClean="0"/>
            </a:br>
            <a:r>
              <a:rPr lang="de-DE" sz="2800" dirty="0" smtClean="0"/>
              <a:t>Move </a:t>
            </a:r>
            <a:r>
              <a:rPr lang="de-DE" sz="2800" dirty="0"/>
              <a:t>on </a:t>
            </a:r>
            <a:r>
              <a:rPr lang="de-DE" sz="2800" dirty="0" err="1"/>
              <a:t>the</a:t>
            </a:r>
            <a:r>
              <a:rPr lang="de-DE" sz="2800" dirty="0"/>
              <a:t> </a:t>
            </a:r>
            <a:r>
              <a:rPr lang="de-DE" sz="2800" dirty="0" err="1"/>
              <a:t>mud</a:t>
            </a:r>
            <a:r>
              <a:rPr lang="de-DE" sz="2800" dirty="0"/>
              <a:t>, </a:t>
            </a:r>
            <a:r>
              <a:rPr lang="de-DE" sz="2800" dirty="0" err="1"/>
              <a:t>or</a:t>
            </a:r>
            <a:r>
              <a:rPr lang="de-DE" sz="2800" dirty="0"/>
              <a:t> </a:t>
            </a:r>
            <a:r>
              <a:rPr lang="de-DE" sz="2800" dirty="0" err="1"/>
              <a:t>pierce</a:t>
            </a:r>
            <a:r>
              <a:rPr lang="de-DE" sz="2800" dirty="0"/>
              <a:t> </a:t>
            </a:r>
            <a:r>
              <a:rPr lang="de-DE" sz="2800" dirty="0" err="1"/>
              <a:t>the</a:t>
            </a:r>
            <a:r>
              <a:rPr lang="de-DE" sz="2800" dirty="0"/>
              <a:t> </a:t>
            </a:r>
            <a:r>
              <a:rPr lang="de-DE" sz="2800" dirty="0" err="1"/>
              <a:t>watery</a:t>
            </a:r>
            <a:r>
              <a:rPr lang="de-DE" sz="2800" dirty="0"/>
              <a:t> </a:t>
            </a:r>
            <a:r>
              <a:rPr lang="de-DE" sz="2800" dirty="0" err="1"/>
              <a:t>mass</a:t>
            </a:r>
            <a:r>
              <a:rPr lang="de-DE" sz="2800" dirty="0" smtClean="0"/>
              <a:t>;</a:t>
            </a:r>
            <a:br>
              <a:rPr lang="de-DE" sz="2800" dirty="0" smtClean="0"/>
            </a:br>
            <a:r>
              <a:rPr lang="de-DE" sz="2800" dirty="0" smtClean="0"/>
              <a:t>These</a:t>
            </a:r>
            <a:r>
              <a:rPr lang="de-DE" sz="2800" dirty="0"/>
              <a:t>, </a:t>
            </a:r>
            <a:r>
              <a:rPr lang="de-DE" sz="2800" dirty="0" err="1"/>
              <a:t>as</a:t>
            </a:r>
            <a:r>
              <a:rPr lang="de-DE" sz="2800" dirty="0"/>
              <a:t> </a:t>
            </a:r>
            <a:r>
              <a:rPr lang="de-DE" sz="2800" dirty="0" err="1"/>
              <a:t>successive</a:t>
            </a:r>
            <a:r>
              <a:rPr lang="de-DE" sz="2800" dirty="0"/>
              <a:t> </a:t>
            </a:r>
            <a:r>
              <a:rPr lang="de-DE" sz="2800" dirty="0" err="1"/>
              <a:t>generations</a:t>
            </a:r>
            <a:r>
              <a:rPr lang="de-DE" sz="2800" dirty="0"/>
              <a:t> </a:t>
            </a:r>
            <a:r>
              <a:rPr lang="de-DE" sz="2800" dirty="0" err="1" smtClean="0"/>
              <a:t>bloom</a:t>
            </a:r>
            <a:r>
              <a:rPr lang="de-DE" sz="2800" dirty="0" smtClean="0"/>
              <a:t/>
            </a:r>
            <a:br>
              <a:rPr lang="de-DE" sz="2800" dirty="0" smtClean="0"/>
            </a:br>
            <a:r>
              <a:rPr lang="de-DE" sz="2800" dirty="0" smtClean="0"/>
              <a:t>New </a:t>
            </a:r>
            <a:r>
              <a:rPr lang="de-DE" sz="2800" dirty="0" err="1"/>
              <a:t>powers</a:t>
            </a:r>
            <a:r>
              <a:rPr lang="de-DE" sz="2800" dirty="0"/>
              <a:t> </a:t>
            </a:r>
            <a:r>
              <a:rPr lang="de-DE" sz="2800" dirty="0" err="1"/>
              <a:t>acquire</a:t>
            </a:r>
            <a:r>
              <a:rPr lang="de-DE" sz="2800" dirty="0"/>
              <a:t>, </a:t>
            </a:r>
            <a:r>
              <a:rPr lang="de-DE" sz="2800" dirty="0" err="1"/>
              <a:t>and</a:t>
            </a:r>
            <a:r>
              <a:rPr lang="de-DE" sz="2800" dirty="0"/>
              <a:t> larger </a:t>
            </a:r>
            <a:r>
              <a:rPr lang="de-DE" sz="2800" dirty="0" err="1"/>
              <a:t>limbs</a:t>
            </a:r>
            <a:r>
              <a:rPr lang="de-DE" sz="2800" dirty="0"/>
              <a:t> </a:t>
            </a:r>
            <a:r>
              <a:rPr lang="de-DE" sz="2800" dirty="0" err="1" smtClean="0"/>
              <a:t>assume</a:t>
            </a:r>
            <a:r>
              <a:rPr lang="de-DE" sz="2800" dirty="0" smtClean="0"/>
              <a:t>;</a:t>
            </a:r>
            <a:br>
              <a:rPr lang="de-DE" sz="2800" dirty="0" smtClean="0"/>
            </a:br>
            <a:r>
              <a:rPr lang="de-DE" sz="2800" dirty="0" err="1" smtClean="0"/>
              <a:t>Whence</a:t>
            </a:r>
            <a:r>
              <a:rPr lang="de-DE" sz="2800" dirty="0" smtClean="0"/>
              <a:t> </a:t>
            </a:r>
            <a:r>
              <a:rPr lang="de-DE" sz="2800" dirty="0" err="1"/>
              <a:t>countless</a:t>
            </a:r>
            <a:r>
              <a:rPr lang="de-DE" sz="2800" dirty="0"/>
              <a:t> </a:t>
            </a:r>
            <a:r>
              <a:rPr lang="de-DE" sz="2800" dirty="0" err="1"/>
              <a:t>groups</a:t>
            </a:r>
            <a:r>
              <a:rPr lang="de-DE" sz="2800" dirty="0"/>
              <a:t> </a:t>
            </a:r>
            <a:r>
              <a:rPr lang="de-DE" sz="2800" dirty="0" err="1"/>
              <a:t>of</a:t>
            </a:r>
            <a:r>
              <a:rPr lang="de-DE" sz="2800" dirty="0"/>
              <a:t> </a:t>
            </a:r>
            <a:r>
              <a:rPr lang="de-DE" sz="2800" dirty="0" err="1"/>
              <a:t>vegetation</a:t>
            </a:r>
            <a:r>
              <a:rPr lang="de-DE" sz="2800" dirty="0"/>
              <a:t> spring</a:t>
            </a:r>
            <a:r>
              <a:rPr lang="de-DE" sz="2800" dirty="0" smtClean="0"/>
              <a:t>,</a:t>
            </a:r>
            <a:br>
              <a:rPr lang="de-DE" sz="2800" dirty="0" smtClean="0"/>
            </a:br>
            <a:r>
              <a:rPr lang="de-DE" sz="2800" dirty="0" err="1" smtClean="0"/>
              <a:t>And</a:t>
            </a:r>
            <a:r>
              <a:rPr lang="de-DE" sz="2800" dirty="0" smtClean="0"/>
              <a:t> </a:t>
            </a:r>
            <a:r>
              <a:rPr lang="de-DE" sz="2800" dirty="0" err="1"/>
              <a:t>breathing</a:t>
            </a:r>
            <a:r>
              <a:rPr lang="de-DE" sz="2800" dirty="0"/>
              <a:t> </a:t>
            </a:r>
            <a:r>
              <a:rPr lang="de-DE" sz="2800" dirty="0" err="1"/>
              <a:t>realms</a:t>
            </a:r>
            <a:r>
              <a:rPr lang="de-DE" sz="2800" dirty="0"/>
              <a:t> </a:t>
            </a:r>
            <a:r>
              <a:rPr lang="de-DE" sz="2800" dirty="0" err="1"/>
              <a:t>of</a:t>
            </a:r>
            <a:r>
              <a:rPr lang="de-DE" sz="2800" dirty="0"/>
              <a:t> </a:t>
            </a:r>
            <a:r>
              <a:rPr lang="de-DE" sz="2800" dirty="0" err="1"/>
              <a:t>fin</a:t>
            </a:r>
            <a:r>
              <a:rPr lang="de-DE" sz="2800" dirty="0"/>
              <a:t>, </a:t>
            </a:r>
            <a:r>
              <a:rPr lang="de-DE" sz="2800" dirty="0" err="1"/>
              <a:t>and</a:t>
            </a:r>
            <a:r>
              <a:rPr lang="de-DE" sz="2800" dirty="0"/>
              <a:t> </a:t>
            </a:r>
            <a:r>
              <a:rPr lang="de-DE" sz="2800" dirty="0" err="1"/>
              <a:t>feet</a:t>
            </a:r>
            <a:r>
              <a:rPr lang="de-DE" sz="2800" dirty="0"/>
              <a:t>, </a:t>
            </a:r>
            <a:r>
              <a:rPr lang="de-DE" sz="2800" dirty="0" err="1"/>
              <a:t>and</a:t>
            </a:r>
            <a:r>
              <a:rPr lang="de-DE" sz="2800" dirty="0"/>
              <a:t> </a:t>
            </a:r>
            <a:r>
              <a:rPr lang="de-DE" sz="2800" dirty="0" err="1"/>
              <a:t>wing</a:t>
            </a:r>
            <a:r>
              <a:rPr lang="de-DE" sz="2800" dirty="0" smtClean="0"/>
              <a:t>.</a:t>
            </a:r>
            <a:endParaRPr lang="de-DE" sz="2800" dirty="0"/>
          </a:p>
        </p:txBody>
      </p:sp>
    </p:spTree>
    <p:extLst>
      <p:ext uri="{BB962C8B-B14F-4D97-AF65-F5344CB8AC3E}">
        <p14:creationId xmlns:p14="http://schemas.microsoft.com/office/powerpoint/2010/main" val="151695614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2"/>
          <a:stretch>
            <a:fillRect/>
          </a:stretch>
        </p:blipFill>
        <p:spPr>
          <a:xfrm>
            <a:off x="0" y="1197139"/>
            <a:ext cx="9144000" cy="5506396"/>
          </a:xfrm>
          <a:prstGeom prst="rect">
            <a:avLst/>
          </a:prstGeom>
        </p:spPr>
      </p:pic>
      <p:sp>
        <p:nvSpPr>
          <p:cNvPr id="6" name="Textfeld 5"/>
          <p:cNvSpPr txBox="1"/>
          <p:nvPr/>
        </p:nvSpPr>
        <p:spPr>
          <a:xfrm>
            <a:off x="1700670" y="335782"/>
            <a:ext cx="5744455" cy="523220"/>
          </a:xfrm>
          <a:prstGeom prst="rect">
            <a:avLst/>
          </a:prstGeom>
          <a:noFill/>
        </p:spPr>
        <p:txBody>
          <a:bodyPr wrap="square" rtlCol="0">
            <a:spAutoFit/>
          </a:bodyPr>
          <a:lstStyle/>
          <a:p>
            <a:pPr algn="ctr"/>
            <a:r>
              <a:rPr lang="de-DE" sz="2800" dirty="0" smtClean="0"/>
              <a:t>Reise auf der Beagle (1831-1836)</a:t>
            </a:r>
            <a:endParaRPr lang="de-DE" sz="2800" dirty="0"/>
          </a:p>
        </p:txBody>
      </p:sp>
    </p:spTree>
    <p:extLst>
      <p:ext uri="{BB962C8B-B14F-4D97-AF65-F5344CB8AC3E}">
        <p14:creationId xmlns:p14="http://schemas.microsoft.com/office/powerpoint/2010/main" val="195569310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1895</Words>
  <Application>Microsoft Macintosh PowerPoint</Application>
  <PresentationFormat>Bildschirmpräsentation (4:3)</PresentationFormat>
  <Paragraphs>197</Paragraphs>
  <Slides>30</Slides>
  <Notes>10</Notes>
  <HiddenSlides>0</HiddenSlides>
  <MMClips>0</MMClips>
  <ScaleCrop>false</ScaleCrop>
  <HeadingPairs>
    <vt:vector size="4" baseType="variant">
      <vt:variant>
        <vt:lpstr>Design</vt:lpstr>
      </vt:variant>
      <vt:variant>
        <vt:i4>1</vt:i4>
      </vt:variant>
      <vt:variant>
        <vt:lpstr>Folientitel</vt:lpstr>
      </vt:variant>
      <vt:variant>
        <vt:i4>30</vt:i4>
      </vt:variant>
    </vt:vector>
  </HeadingPairs>
  <TitlesOfParts>
    <vt:vector size="31" baseType="lpstr">
      <vt:lpstr>Office-Design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Mitarbeiter</dc:creator>
  <cp:lastModifiedBy>Mitarbeiter</cp:lastModifiedBy>
  <cp:revision>65</cp:revision>
  <dcterms:created xsi:type="dcterms:W3CDTF">2014-02-14T10:15:57Z</dcterms:created>
  <dcterms:modified xsi:type="dcterms:W3CDTF">2014-05-14T16:07:59Z</dcterms:modified>
</cp:coreProperties>
</file>